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307" r:id="rId4"/>
    <p:sldId id="303" r:id="rId5"/>
    <p:sldId id="311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7" r:id="rId15"/>
    <p:sldId id="323" r:id="rId16"/>
    <p:sldId id="324" r:id="rId17"/>
    <p:sldId id="322" r:id="rId18"/>
    <p:sldId id="328" r:id="rId19"/>
    <p:sldId id="326" r:id="rId20"/>
    <p:sldId id="329" r:id="rId21"/>
    <p:sldId id="309" r:id="rId22"/>
    <p:sldId id="313" r:id="rId23"/>
    <p:sldId id="331" r:id="rId24"/>
    <p:sldId id="330" r:id="rId25"/>
    <p:sldId id="332" r:id="rId26"/>
    <p:sldId id="333" r:id="rId27"/>
    <p:sldId id="334" r:id="rId28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olina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FF"/>
    <a:srgbClr val="FFFFCC"/>
    <a:srgbClr val="FF0000"/>
    <a:srgbClr val="800000"/>
    <a:srgbClr val="FFCCFF"/>
    <a:srgbClr val="FF9966"/>
    <a:srgbClr val="FFFF00"/>
    <a:srgbClr val="96969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8403" autoAdjust="0"/>
  </p:normalViewPr>
  <p:slideViewPr>
    <p:cSldViewPr>
      <p:cViewPr varScale="1">
        <p:scale>
          <a:sx n="83" d="100"/>
          <a:sy n="83" d="100"/>
        </p:scale>
        <p:origin x="90" y="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7CFC8-3306-4AFB-A159-E4CC9A342447}" type="datetimeFigureOut">
              <a:rPr lang="cs-CZ" smtClean="0"/>
              <a:pPr/>
              <a:t>05.03.2019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15BBE-F5C8-4581-BA56-4F5B39B75A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52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F3DDC-C92B-4B7C-B69B-97DE651D49C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2D18A-C9F1-4455-974E-56FBCFC6EF2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B8043-0A0C-4198-83B7-53A1E74D77A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C16CB-D3F0-49A3-B281-FBC445000C9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6A09B-2B10-4A8C-BC58-DD9F5910179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2915-BE98-448C-B0AE-A34F811982C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236E1-990F-4748-B972-2B7E19C24A7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12516-F27F-4700-BCD1-E525584C333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69FF3-5DBC-48F5-B185-E3FBDDADE32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90CE9-250A-489E-96CF-36AE501EE89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A5AED-5F8C-4EFC-ACED-DC56BE223FD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9C007D05-E233-49ED-BDAD-57EA88AF78F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qpoll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400" y="1052736"/>
            <a:ext cx="10873208" cy="3168352"/>
          </a:xfrm>
        </p:spPr>
        <p:txBody>
          <a:bodyPr/>
          <a:lstStyle/>
          <a:p>
            <a:r>
              <a:rPr lang="cs-CZ" sz="4800" b="1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Tipy </a:t>
            </a:r>
            <a:r>
              <a:rPr lang="cs-CZ" sz="4800" b="1" dirty="0" smtClean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a podněty k </a:t>
            </a:r>
            <a:r>
              <a:rPr lang="cs-CZ" sz="4800" b="1" dirty="0">
                <a:solidFill>
                  <a:srgbClr val="990033"/>
                </a:solidFill>
                <a:latin typeface="Calibri" pitchFamily="34" charset="0"/>
                <a:cs typeface="Calibri" pitchFamily="34" charset="0"/>
              </a:rPr>
              <a:t>efektivnímu vedení                       seminářů a přednášek – část 3</a:t>
            </a:r>
            <a:endParaRPr lang="cs-CZ" sz="4800" dirty="0">
              <a:solidFill>
                <a:srgbClr val="99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3861048"/>
            <a:ext cx="8064896" cy="2016224"/>
          </a:xfrm>
        </p:spPr>
        <p:txBody>
          <a:bodyPr/>
          <a:lstStyle/>
          <a:p>
            <a:endParaRPr lang="en-US" sz="2800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600" b="1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Mgr</a:t>
            </a:r>
            <a:r>
              <a:rPr lang="cs-CZ" sz="1600" b="1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1600" b="1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Miloslav</a:t>
            </a:r>
            <a:r>
              <a:rPr lang="en-US" sz="1600" b="1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Kolenatý</a:t>
            </a:r>
            <a:r>
              <a:rPr lang="en-US" sz="1600" b="1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cs-CZ" sz="1600" b="1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FŽP </a:t>
            </a:r>
            <a:r>
              <a:rPr lang="en-US" sz="1600" b="1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UJEP</a:t>
            </a:r>
          </a:p>
          <a:p>
            <a:endParaRPr lang="en-US" sz="2800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4" name="Picture 6" descr="C:\Users\kolenatym\Desktop\Proděkan pro vnější vztahy\Promo materiály, vizuální prvky a reklamní předměty\FZP loga\EN\LOGO_FZP_EN_RGB_standard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7214" y="188641"/>
            <a:ext cx="2490787" cy="804863"/>
          </a:xfrm>
          <a:prstGeom prst="rect">
            <a:avLst/>
          </a:prstGeom>
          <a:solidFill>
            <a:srgbClr val="FFFF99">
              <a:alpha val="13000"/>
            </a:s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ek obrázku pro water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8" y="990574"/>
            <a:ext cx="6991350" cy="423862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847528" y="5376118"/>
            <a:ext cx="849694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srážky        spodní voda         vypařování         povrchový odtok         kondenzace</a:t>
            </a:r>
          </a:p>
          <a:p>
            <a:r>
              <a:rPr lang="cs-CZ" sz="2000" b="1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r>
              <a:rPr lang="cs-CZ" sz="2000" b="1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prosakování         zavlažování        povrchové vody       přehrada         transpirace</a:t>
            </a:r>
            <a:r>
              <a:rPr lang="cs-CZ" b="1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</a:t>
            </a:r>
            <a:endParaRPr lang="cs-CZ" b="1" u="non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400256" y="2862783"/>
            <a:ext cx="1080120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vypařování</a:t>
            </a:r>
            <a:endParaRPr lang="cs-CZ" sz="1400" b="1" u="non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825969" y="1350615"/>
            <a:ext cx="1134126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kondenzace</a:t>
            </a:r>
            <a:endParaRPr lang="cs-CZ" sz="1400" b="1" u="non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91744" y="1998687"/>
            <a:ext cx="648072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srážky</a:t>
            </a:r>
            <a:endParaRPr lang="cs-CZ" sz="1400" b="1" u="non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71664" y="2934791"/>
            <a:ext cx="1080120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u="none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pov</a:t>
            </a:r>
            <a:r>
              <a:rPr lang="cs-CZ" sz="1400" b="1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odtok</a:t>
            </a:r>
            <a:endParaRPr lang="cs-CZ" sz="1400" b="1" u="non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19936" y="3654871"/>
            <a:ext cx="1008112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u="none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pov</a:t>
            </a:r>
            <a:r>
              <a:rPr lang="cs-CZ" sz="1400" b="1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vody</a:t>
            </a:r>
            <a:endParaRPr lang="cs-CZ" sz="1400" b="1" u="non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079776" y="4518967"/>
            <a:ext cx="1080120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prosakování</a:t>
            </a:r>
            <a:endParaRPr lang="cs-CZ" sz="1400" b="1" u="non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744072" y="3438847"/>
            <a:ext cx="1080120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přehrada</a:t>
            </a:r>
            <a:endParaRPr lang="cs-CZ" sz="1400" b="1" u="non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176120" y="4518967"/>
            <a:ext cx="1152128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spodní voda</a:t>
            </a:r>
            <a:endParaRPr lang="cs-CZ" sz="1400" b="1" u="non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744072" y="2286719"/>
            <a:ext cx="1080120" cy="30777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u="none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transpirace</a:t>
            </a:r>
            <a:endParaRPr lang="cs-CZ" sz="1400" b="1" u="non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03712" y="33265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Použití labellingu:</a:t>
            </a:r>
            <a:endParaRPr lang="cs-CZ" sz="32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12024" y="1220554"/>
            <a:ext cx="3456384" cy="501675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processes</a:t>
            </a:r>
            <a:endParaRPr lang="en-GB" altLang="cs-CZ" sz="2000" b="1" u="non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stations</a:t>
            </a:r>
            <a:endParaRPr lang="en-GB" altLang="cs-CZ" sz="2000" b="1" u="non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fuels</a:t>
            </a:r>
            <a:r>
              <a:rPr lang="cs-CZ" altLang="cs-CZ" sz="2000" b="1" u="non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GB" altLang="cs-CZ" sz="2000" b="1" u="non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oxides</a:t>
            </a:r>
            <a:endParaRPr lang="cs-CZ" altLang="cs-CZ" sz="2000" b="1" u="non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u="non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dioxide</a:t>
            </a:r>
            <a:endParaRPr lang="en-GB" altLang="cs-CZ" sz="2000" b="1" u="non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u="non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acid</a:t>
            </a:r>
            <a:endParaRPr lang="en-GB" altLang="cs-CZ" sz="2000" b="1" u="non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u="non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metals</a:t>
            </a:r>
            <a:endParaRPr lang="en-GB" altLang="cs-CZ" sz="2000" b="1" u="non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u="none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</a:t>
            </a:r>
            <a:endParaRPr lang="en-GB" altLang="cs-CZ" sz="2000" b="1" u="non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nutrients</a:t>
            </a:r>
            <a:endParaRPr lang="en-GB" altLang="cs-CZ" sz="2000" b="1" u="non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leaves</a:t>
            </a:r>
            <a:endParaRPr lang="en-GB" altLang="cs-CZ" sz="2000" b="1" u="non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groundwater</a:t>
            </a:r>
            <a:endParaRPr lang="en-GB" altLang="cs-CZ" sz="2000" b="1" u="none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39616" y="1220554"/>
            <a:ext cx="3672408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burning</a:t>
            </a:r>
            <a:endParaRPr lang="cs-CZ" altLang="cs-CZ" sz="2000" b="1" u="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power</a:t>
            </a:r>
            <a:endParaRPr lang="cs-CZ" altLang="cs-CZ" sz="2000" b="1" u="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fossil</a:t>
            </a:r>
            <a:endParaRPr lang="cs-CZ" altLang="cs-CZ" sz="2000" b="1" u="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nitrogen</a:t>
            </a:r>
            <a:endParaRPr lang="cs-CZ" altLang="cs-CZ" sz="2000" b="1" u="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carbon</a:t>
            </a:r>
            <a:r>
              <a:rPr lang="cs-CZ" altLang="cs-CZ" sz="2000" b="1" u="none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sulfur</a:t>
            </a:r>
            <a:endParaRPr lang="cs-CZ" altLang="cs-CZ" sz="2000" b="1" u="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itric</a:t>
            </a:r>
            <a:r>
              <a:rPr lang="cs-CZ" altLang="cs-CZ" sz="2000" b="1" u="none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sulfuric</a:t>
            </a:r>
            <a:endParaRPr lang="cs-CZ" altLang="cs-CZ" sz="2000" b="1" u="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heavy</a:t>
            </a:r>
            <a:endParaRPr lang="cs-CZ" altLang="cs-CZ" sz="2000" b="1" u="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decrease</a:t>
            </a:r>
            <a:endParaRPr lang="cs-CZ" altLang="cs-CZ" sz="2000" b="1" u="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decrease</a:t>
            </a:r>
            <a:endParaRPr lang="cs-CZ" altLang="cs-CZ" sz="2000" b="1" u="non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cs-CZ" altLang="cs-CZ" sz="2000" b="1" u="none" dirty="0">
                <a:solidFill>
                  <a:srgbClr val="000000"/>
                </a:solidFill>
                <a:latin typeface="Arial" panose="020B0604020202020204" pitchFamily="34" charset="0"/>
              </a:rPr>
              <a:t>lose</a:t>
            </a:r>
          </a:p>
          <a:p>
            <a:pPr algn="r" eaLnBrk="1" hangingPunct="1">
              <a:spcBef>
                <a:spcPct val="50000"/>
              </a:spcBef>
            </a:pP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eak</a:t>
            </a:r>
            <a:r>
              <a:rPr lang="cs-CZ" altLang="cs-CZ" sz="2000" b="1" u="non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u="none" dirty="0" err="1">
                <a:solidFill>
                  <a:srgbClr val="000000"/>
                </a:solidFill>
                <a:latin typeface="Arial" panose="020B0604020202020204" pitchFamily="34" charset="0"/>
              </a:rPr>
              <a:t>into</a:t>
            </a:r>
            <a:endParaRPr lang="cs-CZ" altLang="cs-CZ" sz="2000" b="1" u="non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03712" y="33265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Použití wordlistu:</a:t>
            </a:r>
            <a:endParaRPr lang="cs-CZ" sz="32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1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build="p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acid 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19536" y="332657"/>
            <a:ext cx="828092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. Prezentační fáze </a:t>
            </a:r>
            <a:endParaRPr lang="cs-CZ" sz="44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14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maximálně 20 minut „monologu“ v celku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 nejvíc vhodné vizualizace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asné vymezení klíčových termínů a definic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eodbočovat od tématu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nezahlcovat studenty zbytečnou „omáčkou“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lást vhodné otevřené otázky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oužívat „heuréka“ momenty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eustále vztahovat látku k využití v praxi</a:t>
            </a:r>
          </a:p>
          <a:p>
            <a:pPr marL="457200" indent="-457200" algn="ctr">
              <a:spcBef>
                <a:spcPct val="50000"/>
              </a:spcBef>
            </a:pPr>
            <a:endParaRPr lang="cs-CZ" sz="10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52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1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1424" y="400391"/>
            <a:ext cx="10297144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. Aplikační / procvičovací fáze </a:t>
            </a:r>
            <a:endParaRPr lang="cs-CZ" sz="44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14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 VŠ velmi často chybí nebo je potlačená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 nejvíc stimulovat vyšší myšlenkové procesy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podporovat rozvoj osobnosti a kompetencí studenta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vztahovat k </a:t>
            </a:r>
            <a:r>
              <a:rPr lang="pt-BR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životní </a:t>
            </a:r>
            <a:r>
              <a:rPr lang="pt-BR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/ pracovní </a:t>
            </a:r>
            <a:r>
              <a:rPr lang="pt-BR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realit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ě</a:t>
            </a:r>
            <a:r>
              <a:rPr lang="pt-BR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t-BR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využívat skupinové aktivity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používat „heuréka“ momenty, </a:t>
            </a:r>
            <a:r>
              <a:rPr lang="cs-CZ" sz="2800" b="1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umožnit úspěch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át studentům prostor samostatně vyhledávat a zpracovávat data 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/informace </a:t>
            </a:r>
            <a:r>
              <a:rPr lang="cs-CZ" sz="2800" b="1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jejich vlastním způsobem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oogle apod.)</a:t>
            </a:r>
            <a:endParaRPr lang="cs-CZ" sz="10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408368" y="4221088"/>
            <a:ext cx="278363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 b="1" u="none" dirty="0" smtClean="0">
                <a:solidFill>
                  <a:srgbClr val="000000"/>
                </a:solidFill>
                <a:latin typeface="Arial" panose="020B0604020202020204" pitchFamily="34" charset="0"/>
              </a:rPr>
              <a:t>PSACÍ AKTIVITY</a:t>
            </a:r>
            <a:endParaRPr lang="cs-CZ" altLang="cs-CZ" sz="2000" b="1" u="non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19536" y="400390"/>
            <a:ext cx="8352928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. Diskuze, shrnutí </a:t>
            </a:r>
            <a:endParaRPr lang="cs-CZ" sz="44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14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 VŠ velmi často chybí nebo je potlačená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 nejvíc stimulovat vyšší myšlenkové procesy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hrnutí - stručně 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 jasně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 kontextu sylabu - kde jsme?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cíle a </a:t>
            </a:r>
            <a:r>
              <a:rPr lang="cs-CZ" sz="2800" b="1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přínos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pro studenty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395700" y="2852937"/>
            <a:ext cx="554461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55640" y="3501009"/>
            <a:ext cx="66967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31704" y="4725145"/>
            <a:ext cx="554461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11824" y="5373217"/>
            <a:ext cx="352839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59496" y="332657"/>
            <a:ext cx="9073008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4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Co skutečně přitahuje pozornost? </a:t>
            </a:r>
          </a:p>
          <a:p>
            <a:pPr marL="457200" indent="-457200" algn="ctr">
              <a:spcBef>
                <a:spcPct val="50000"/>
              </a:spcBef>
            </a:pPr>
            <a:endParaRPr lang="cs-CZ" sz="14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Jídlo, které nám chutná.</a:t>
            </a:r>
          </a:p>
          <a:p>
            <a:pPr algn="ctr">
              <a:spcBef>
                <a:spcPct val="50000"/>
              </a:spcBef>
            </a:pPr>
            <a:r>
              <a:rPr lang="pl-PL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Něco, co by nás mohlo zabít.</a:t>
            </a:r>
          </a:p>
          <a:p>
            <a:pPr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Věci, ve kterých jsme dobří.</a:t>
            </a:r>
          </a:p>
          <a:p>
            <a:pPr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Témata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, které nás fascinují a 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zajímají.</a:t>
            </a:r>
            <a:r>
              <a:rPr lang="pt-BR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pt-BR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Lidé, se kterými bychom chtěli mít sex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Hádanky, které chceme 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řešit.</a:t>
            </a:r>
          </a:p>
          <a:p>
            <a:pPr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Krásné 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věci.</a:t>
            </a:r>
          </a:p>
          <a:p>
            <a:pPr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Věci, které explodují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8487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47528" y="1412904"/>
            <a:ext cx="18002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výběrový model</a:t>
            </a:r>
            <a:endParaRPr lang="cs-CZ" sz="32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847528" y="2639814"/>
            <a:ext cx="18002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r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masový model</a:t>
            </a:r>
            <a:endParaRPr lang="cs-CZ" sz="32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29980" y="1413722"/>
            <a:ext cx="2160240" cy="10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prezentace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951984" y="1413464"/>
            <a:ext cx="2160240" cy="10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odbornost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184232" y="1413313"/>
            <a:ext cx="2160240" cy="107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tabLst>
                <a:tab pos="0" algn="l"/>
              </a:tabLst>
            </a:pPr>
            <a:r>
              <a:rPr lang="cs-CZ" sz="2800" b="1" u="none" strike="sngStrik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kompetence studentů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719736" y="818128"/>
            <a:ext cx="2160240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1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vzdělávací proces</a:t>
            </a:r>
            <a:endParaRPr lang="cs-CZ" sz="18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51984" y="827420"/>
            <a:ext cx="2160240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1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pedagog</a:t>
            </a:r>
            <a:endParaRPr lang="cs-CZ" sz="18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719736" y="2637730"/>
            <a:ext cx="2160240" cy="10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učení se</a:t>
            </a:r>
            <a:endParaRPr lang="cs-CZ" sz="32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184232" y="827420"/>
            <a:ext cx="2160240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1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student</a:t>
            </a:r>
            <a:endParaRPr lang="cs-CZ" sz="18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719736" y="3861176"/>
            <a:ext cx="216024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osvojení si učiva</a:t>
            </a:r>
            <a:endParaRPr lang="cs-CZ" sz="32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719736" y="5085184"/>
            <a:ext cx="216024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aplikace v reálu</a:t>
            </a:r>
            <a:endParaRPr lang="cs-CZ" sz="32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951984" y="2636912"/>
            <a:ext cx="216024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pedagog. dovednost</a:t>
            </a:r>
            <a:endParaRPr lang="cs-CZ" sz="32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951984" y="3861178"/>
            <a:ext cx="216024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psycholog. dovednost</a:t>
            </a:r>
            <a:endParaRPr lang="cs-CZ" sz="32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951984" y="5085186"/>
            <a:ext cx="216024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motivace  a další…</a:t>
            </a:r>
            <a:endParaRPr lang="cs-CZ" sz="32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184232" y="5085184"/>
            <a:ext cx="216024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4138" indent="-84138" algn="ctr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využití technologií</a:t>
            </a:r>
            <a:endParaRPr lang="cs-CZ" sz="32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8184232" y="2636911"/>
            <a:ext cx="2160240" cy="10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rozvoj   kompetencí</a:t>
            </a:r>
            <a:endParaRPr lang="cs-CZ" sz="28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8184232" y="3861048"/>
            <a:ext cx="216024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zpětná vazba</a:t>
            </a:r>
            <a:endParaRPr lang="cs-CZ" sz="32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718258" y="2685573"/>
            <a:ext cx="2160240" cy="1076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učení se</a:t>
            </a:r>
            <a:endParaRPr lang="cs-CZ" sz="32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719736" y="3861048"/>
            <a:ext cx="216024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osvojení si učiva</a:t>
            </a:r>
            <a:endParaRPr lang="cs-CZ" sz="32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729245" y="5088158"/>
            <a:ext cx="2160240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aplikace v reálu</a:t>
            </a:r>
            <a:endParaRPr lang="cs-CZ" sz="32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8182754" y="2637112"/>
            <a:ext cx="2160240" cy="1076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rozvoj   kompetencí</a:t>
            </a:r>
            <a:endParaRPr lang="cs-CZ" sz="2800" b="1" u="none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55640" y="908720"/>
            <a:ext cx="6552729" cy="594928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19536" y="332657"/>
            <a:ext cx="835292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Hierarchie </a:t>
            </a:r>
            <a:r>
              <a:rPr lang="cs-CZ" sz="44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potřeb (</a:t>
            </a:r>
            <a:r>
              <a:rPr lang="cs-CZ" sz="4400" b="1" u="none" dirty="0" err="1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Maslow</a:t>
            </a:r>
            <a:r>
              <a:rPr lang="cs-CZ" sz="44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) </a:t>
            </a:r>
            <a:endParaRPr lang="cs-CZ" sz="44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14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1424" y="332656"/>
            <a:ext cx="102971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lang="cs-CZ" sz="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40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Co je hlavním smyslem a úkolem naší práce?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Předat studentům </a:t>
            </a:r>
            <a:r>
              <a:rPr lang="cs-CZ" sz="28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skutečně potřebné 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znalosti a dovednosti tak, aby mohli efektivně působit v cílové profesionální situaci.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Efektivně studenty motivovat.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Zajistit standard vysokoškolského studia.</a:t>
            </a:r>
          </a:p>
        </p:txBody>
      </p:sp>
    </p:spTree>
    <p:extLst>
      <p:ext uri="{BB962C8B-B14F-4D97-AF65-F5344CB8AC3E}">
        <p14:creationId xmlns:p14="http://schemas.microsoft.com/office/powerpoint/2010/main" val="14753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91544" y="-99392"/>
            <a:ext cx="8208912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lang="cs-CZ" sz="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5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Motivace?</a:t>
            </a: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Krátkodobá – </a:t>
            </a:r>
            <a:r>
              <a:rPr lang="cs-CZ" sz="1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 rámci jednoho semináře / přednášky.</a:t>
            </a:r>
          </a:p>
          <a:p>
            <a:pPr marL="457200" indent="-457200" algn="ctr">
              <a:spcBef>
                <a:spcPct val="50000"/>
              </a:spcBef>
            </a:pPr>
            <a:endParaRPr lang="cs-CZ" sz="12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Dlouhodobá – </a:t>
            </a:r>
            <a:r>
              <a:rPr lang="cs-CZ" sz="1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 rámci předmětu, ročníku, oboru, oblasti poznání.</a:t>
            </a:r>
          </a:p>
          <a:p>
            <a:pPr marL="457200" indent="-457200" algn="ctr">
              <a:spcBef>
                <a:spcPct val="50000"/>
              </a:spcBef>
            </a:pPr>
            <a:endParaRPr lang="cs-CZ" sz="12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Vnější motivace       x       Vnitřní motivace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05064"/>
            <a:ext cx="9144000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7408" y="188640"/>
            <a:ext cx="1094521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lang="cs-CZ" sz="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Jak posilovat motivaci studentů?</a:t>
            </a:r>
          </a:p>
          <a:p>
            <a:pPr marL="457200" indent="-457200" algn="ctr">
              <a:spcBef>
                <a:spcPct val="50000"/>
              </a:spcBef>
            </a:pP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Jak posilovat proces zvnitřnění vnější motivace?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0" name="Picture 6" descr="VÃ½sledek obrÃ¡zku pro motivation intrinsic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140968"/>
            <a:ext cx="5715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9416" y="476673"/>
            <a:ext cx="1036915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lang="cs-CZ" sz="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ctr">
              <a:spcBef>
                <a:spcPct val="50000"/>
              </a:spcBef>
              <a:buAutoNum type="arabicPeriod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Verbální i neverbální komunikace, mimika, gestikulace, vzdálenost od 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studentů.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28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Pozitivní, empatická komunikace (ne direktivní, ne vyhrožování, ne ponižování, ironie…).</a:t>
            </a:r>
          </a:p>
          <a:p>
            <a:pPr algn="ctr">
              <a:spcBef>
                <a:spcPct val="50000"/>
              </a:spcBef>
            </a:pPr>
            <a:endParaRPr lang="cs-CZ" sz="2800" b="1" u="none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Vytváření přátelské, 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otevřené 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atmosféry v rámci předmětu, studijního programu, vysoké školy.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3. Neustále vystupovat jako odborník zapálený pro předmět, obor, oblast poznání…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9416" y="476673"/>
            <a:ext cx="1044116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lang="cs-CZ" sz="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4. Budování partnerského vztahu mezi pedagogem a studenty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cs-CZ" sz="2800" b="1" u="none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5. Umožnění úspěchu, pocitu naplnění.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. Vzbuzování zvědavosti, zájmu.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7. Posilování praktických, aplikačních aktivit.</a:t>
            </a: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Doba zážitková, doba vizuální. Studenti chtějí něco zažít, chtějí vidět, jak věci fungují, vyzkoušet si, jak fungují, chtějí vytvářet vlastní zajímavé projekty…</a:t>
            </a: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07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9416" y="476673"/>
            <a:ext cx="1044116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endParaRPr lang="cs-CZ" sz="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cs-CZ" sz="44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Inovace vyučovacích metod a přístupu k pedagogické práci?</a:t>
            </a:r>
            <a:endParaRPr lang="cs-CZ" sz="44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cs-CZ" sz="2800" b="1" u="none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Proces trvající léta, v podstatě neustálý…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Je třeba budovat nové kompetence, zkoušet nové metody.</a:t>
            </a: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 smtClean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pl-PL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Je třeba budovat </a:t>
            </a:r>
            <a:r>
              <a:rPr lang="pl-PL" sz="2800" b="1" u="none" dirty="0" smtClean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 upevňovat vhodné návyky a rituály.</a:t>
            </a:r>
            <a:endParaRPr lang="pl-PL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72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43472" y="4221088"/>
            <a:ext cx="95770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0" b="1" u="none" dirty="0" smtClean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SINK OR SWIM?</a:t>
            </a:r>
            <a:endParaRPr lang="cs-CZ" sz="11000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19536" y="1124744"/>
            <a:ext cx="8352928" cy="3824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2800" algn="ctr">
              <a:spcBef>
                <a:spcPts val="600"/>
              </a:spcBef>
            </a:pPr>
            <a:r>
              <a:rPr lang="cs-CZ" sz="28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nižší poznávací operace      </a:t>
            </a:r>
            <a:r>
              <a:rPr lang="cs-CZ" sz="2800" b="1" u="none" dirty="0">
                <a:latin typeface="Calibri" pitchFamily="34" charset="0"/>
                <a:cs typeface="Calibri" pitchFamily="34" charset="0"/>
              </a:rPr>
              <a:t>x      </a:t>
            </a:r>
            <a:r>
              <a:rPr lang="cs-CZ" sz="2800" b="1" u="non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vyšší poznávací procesy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82800" algn="ctr">
              <a:spcBef>
                <a:spcPts val="600"/>
              </a:spcBef>
            </a:pP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50000"/>
              </a:spcBef>
            </a:pPr>
            <a:r>
              <a:rPr lang="cs-CZ" sz="28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poslouchej, zapamatuj si, </a:t>
            </a:r>
            <a:r>
              <a:rPr lang="cs-CZ" sz="28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vybav </a:t>
            </a:r>
            <a:r>
              <a:rPr lang="cs-CZ" sz="28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si, vyjmenuj, popiš, definuj → </a:t>
            </a:r>
            <a:r>
              <a:rPr lang="cs-CZ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memorování</a:t>
            </a:r>
          </a:p>
          <a:p>
            <a:pPr lvl="0" algn="ctr">
              <a:spcBef>
                <a:spcPct val="50000"/>
              </a:spcBef>
            </a:pPr>
            <a:endParaRPr lang="cs-CZ" sz="9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50000"/>
              </a:spcBef>
            </a:pPr>
            <a:r>
              <a:rPr lang="cs-CZ" sz="2800" b="1" u="non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využij znalosti k…, </a:t>
            </a:r>
            <a:r>
              <a:rPr lang="cs-CZ" sz="2800" b="1" u="non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analyzuj, </a:t>
            </a:r>
            <a:r>
              <a:rPr lang="cs-CZ" sz="2800" b="1" u="non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syntetizuj, uveď do souvislostí, zhodnoť, </a:t>
            </a:r>
            <a:r>
              <a:rPr lang="cs-CZ" sz="2800" b="1" u="non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utřiď, vypočítej</a:t>
            </a:r>
            <a:r>
              <a:rPr lang="cs-CZ" sz="2800" b="1" u="non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uplatni na </a:t>
            </a:r>
            <a:r>
              <a:rPr lang="cs-CZ" sz="2800" b="1" u="non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případu, vytvoř…</a:t>
            </a:r>
            <a:r>
              <a:rPr lang="cs-CZ" sz="2800" b="1" u="non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→ </a:t>
            </a:r>
            <a:r>
              <a:rPr lang="cs-CZ" sz="28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aplikace vědomostí a dovedností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91544" y="332656"/>
            <a:ext cx="8208912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Struktura semináře / přednášky?</a:t>
            </a:r>
          </a:p>
          <a:p>
            <a:pPr marL="457200" indent="-457200" algn="ctr">
              <a:spcBef>
                <a:spcPct val="50000"/>
              </a:spcBef>
            </a:pPr>
            <a:endParaRPr lang="cs-CZ" sz="10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 algn="ctr">
              <a:spcBef>
                <a:spcPct val="50000"/>
              </a:spcBef>
              <a:buAutoNum type="arabicPeriod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Kouzelná minuta </a:t>
            </a:r>
          </a:p>
          <a:p>
            <a:pPr marL="514350" indent="-514350" algn="ctr">
              <a:spcBef>
                <a:spcPct val="50000"/>
              </a:spcBef>
              <a:buAutoNum type="arabicPeriod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Seznámení s programem</a:t>
            </a:r>
          </a:p>
          <a:p>
            <a:pPr marL="514350" indent="-514350" algn="ctr">
              <a:spcBef>
                <a:spcPct val="50000"/>
              </a:spcBef>
              <a:buAutoNum type="arabicPeriod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Zahřívací / opakovací aktivity </a:t>
            </a:r>
          </a:p>
          <a:p>
            <a:pPr marL="514350" indent="-514350" algn="ctr">
              <a:spcBef>
                <a:spcPct val="50000"/>
              </a:spcBef>
              <a:buAutoNum type="arabicPeriod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Prezentační fáze</a:t>
            </a:r>
          </a:p>
          <a:p>
            <a:pPr marL="514350" indent="-514350" algn="ctr">
              <a:spcBef>
                <a:spcPct val="50000"/>
              </a:spcBef>
              <a:buAutoNum type="arabicPeriod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Aplikační fáze</a:t>
            </a:r>
          </a:p>
          <a:p>
            <a:pPr marL="514350" indent="-514350" algn="ctr">
              <a:spcBef>
                <a:spcPct val="50000"/>
              </a:spcBef>
              <a:buAutoNum type="arabicPeriod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Diskuze</a:t>
            </a:r>
          </a:p>
          <a:p>
            <a:pPr marL="514350" indent="-514350" algn="ctr">
              <a:spcBef>
                <a:spcPct val="50000"/>
              </a:spcBef>
              <a:buAutoNum type="arabicPeriod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Shrnutí</a:t>
            </a:r>
          </a:p>
          <a:p>
            <a:pPr algn="ctr">
              <a:spcBef>
                <a:spcPct val="50000"/>
              </a:spcBef>
            </a:pPr>
            <a:r>
              <a:rPr lang="cs-CZ" sz="2800" b="1" u="non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Jednotlivé fáze vyžadují předchozí přípravu!</a:t>
            </a:r>
          </a:p>
        </p:txBody>
      </p:sp>
    </p:spTree>
    <p:extLst>
      <p:ext uri="{BB962C8B-B14F-4D97-AF65-F5344CB8AC3E}">
        <p14:creationId xmlns:p14="http://schemas.microsoft.com/office/powerpoint/2010/main" val="14277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1"/>
            <a:ext cx="9144000" cy="685799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248128" y="4725144"/>
            <a:ext cx="331236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u="none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motivace / aktivizace</a:t>
            </a:r>
            <a:endParaRPr lang="cs-CZ" sz="2800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31704" y="1268760"/>
            <a:ext cx="194421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u="none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prezentace </a:t>
            </a:r>
            <a:endParaRPr lang="cs-CZ" sz="2800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75920" y="3167389"/>
            <a:ext cx="194421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u="none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aplikace </a:t>
            </a:r>
            <a:endParaRPr lang="cs-CZ" sz="2800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919536" y="2348880"/>
            <a:ext cx="194421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u="none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motivace </a:t>
            </a:r>
            <a:endParaRPr lang="cs-CZ" sz="2800" b="1" u="none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639616" y="1241764"/>
            <a:ext cx="7128792" cy="286232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000" b="1" u="none" dirty="0">
                <a:latin typeface="Calibri" panose="020F0502020204030204" pitchFamily="34" charset="0"/>
                <a:cs typeface="Calibri" panose="020F0502020204030204" pitchFamily="34" charset="0"/>
              </a:rPr>
              <a:t>Co a kdy je třeba si </a:t>
            </a:r>
            <a:r>
              <a:rPr lang="cs-CZ" sz="6000" b="1" dirty="0">
                <a:latin typeface="Calibri" panose="020F0502020204030204" pitchFamily="34" charset="0"/>
                <a:cs typeface="Calibri" panose="020F0502020204030204" pitchFamily="34" charset="0"/>
              </a:rPr>
              <a:t>psát</a:t>
            </a:r>
            <a:r>
              <a:rPr lang="cs-CZ" sz="6000" b="1" u="none" dirty="0">
                <a:latin typeface="Calibri" panose="020F0502020204030204" pitchFamily="34" charset="0"/>
                <a:cs typeface="Calibri" panose="020F0502020204030204" pitchFamily="34" charset="0"/>
              </a:rPr>
              <a:t> při seminářích nebo přednáškách?</a:t>
            </a:r>
            <a:endParaRPr lang="cs-CZ" sz="6000" b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91544" y="476672"/>
            <a:ext cx="820891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1. Kouzelná minuta?</a:t>
            </a:r>
          </a:p>
          <a:p>
            <a:pPr marL="457200" indent="-457200" algn="ctr">
              <a:spcBef>
                <a:spcPct val="50000"/>
              </a:spcBef>
            </a:pPr>
            <a:endParaRPr lang="cs-CZ" sz="14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r>
              <a:rPr lang="cs-CZ" sz="2800" b="1" u="none" dirty="0">
                <a:solidFill>
                  <a:srgbClr val="66003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Největší / neopakovatelná šance k získání pozornosti/motivování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úvodní citát / aktualita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tipný úvod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řečnická otázka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šokující statistika nebo 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„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urážlivé“ tvrzení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nketa (přes mobil </a:t>
            </a:r>
            <a:r>
              <a:rPr lang="cs-CZ" sz="2800" dirty="0">
                <a:solidFill>
                  <a:srgbClr val="660033"/>
                </a:solidFill>
                <a:latin typeface="Calibri" pitchFamily="34" charset="0"/>
                <a:cs typeface="Calibri" pitchFamily="34" charset="0"/>
                <a:hlinkClick r:id="rId2"/>
              </a:rPr>
              <a:t>https://iqpolls.com</a:t>
            </a:r>
            <a:r>
              <a:rPr lang="cs-CZ" sz="2800" dirty="0">
                <a:solidFill>
                  <a:srgbClr val="660033"/>
                </a:solidFill>
                <a:latin typeface="Calibri" pitchFamily="34" charset="0"/>
                <a:cs typeface="Calibri" pitchFamily="34" charset="0"/>
                <a:hlinkClick r:id="rId2"/>
              </a:rPr>
              <a:t>/</a:t>
            </a:r>
            <a:r>
              <a:rPr lang="cs-CZ" sz="2800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)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izuální stimulace (obrázek, graf, video…)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10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91544" y="1412776"/>
            <a:ext cx="8208912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. Seznámení s programem</a:t>
            </a:r>
          </a:p>
          <a:p>
            <a:pPr marL="457200" indent="-457200" algn="ctr">
              <a:spcBef>
                <a:spcPct val="50000"/>
              </a:spcBef>
            </a:pPr>
            <a:endParaRPr lang="cs-CZ" sz="14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tručně a jasně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 kontextu sylabu - kde jsme?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íle a </a:t>
            </a:r>
            <a:r>
              <a:rPr lang="cs-CZ" sz="2800" b="1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přínos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pro studenty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10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209800" y="260648"/>
            <a:ext cx="7772400" cy="6336704"/>
          </a:xfrm>
          <a:prstGeom prst="rect">
            <a:avLst/>
          </a:prstGeom>
          <a:solidFill>
            <a:srgbClr val="FE8637">
              <a:lumMod val="60000"/>
              <a:lumOff val="4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cs-CZ" sz="2000" b="1" u="none" dirty="0">
                <a:solidFill>
                  <a:sysClr val="windowText" lastClr="000000"/>
                </a:solidFill>
                <a:latin typeface="Calibri"/>
              </a:rPr>
              <a:t/>
            </a:r>
            <a:br>
              <a:rPr lang="cs-CZ" sz="2000" b="1" u="none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2000" b="1" u="none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/>
              </a:rPr>
              <a:t>1. Úvod do současných environmentálních problémů a výzev </a:t>
            </a:r>
            <a:br>
              <a:rPr lang="cs-CZ" sz="2000" b="1" u="none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/>
              </a:rPr>
            </a:br>
            <a:r>
              <a:rPr lang="cs-CZ" sz="2000" b="1" u="none" dirty="0">
                <a:solidFill>
                  <a:schemeClr val="accent4">
                    <a:lumMod val="50000"/>
                    <a:lumOff val="50000"/>
                  </a:schemeClr>
                </a:solidFill>
                <a:latin typeface="Calibri"/>
              </a:rPr>
              <a:t>2. Antropocén a udržitelný rozvoj </a:t>
            </a:r>
            <a:r>
              <a:rPr lang="cs-CZ" sz="2000" b="1" u="none" dirty="0">
                <a:solidFill>
                  <a:sysClr val="windowText" lastClr="000000"/>
                </a:solidFill>
                <a:latin typeface="Calibri"/>
              </a:rPr>
              <a:t/>
            </a:r>
            <a:br>
              <a:rPr lang="cs-CZ" sz="2000" b="1" u="none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2000" b="1" u="none" dirty="0">
                <a:solidFill>
                  <a:srgbClr val="FF0000"/>
                </a:solidFill>
                <a:latin typeface="Calibri"/>
              </a:rPr>
              <a:t>3. Klimatické změny </a:t>
            </a:r>
            <a:r>
              <a:rPr lang="cs-CZ" sz="2000" b="1" u="none" dirty="0">
                <a:solidFill>
                  <a:sysClr val="windowText" lastClr="000000"/>
                </a:solidFill>
                <a:latin typeface="Calibri"/>
              </a:rPr>
              <a:t/>
            </a:r>
            <a:br>
              <a:rPr lang="cs-CZ" sz="2000" b="1" u="none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2000" b="1" u="none" dirty="0">
                <a:solidFill>
                  <a:sysClr val="windowText" lastClr="000000"/>
                </a:solidFill>
                <a:latin typeface="Calibri"/>
              </a:rPr>
              <a:t>4. „Divoká“ příroda </a:t>
            </a:r>
            <a:br>
              <a:rPr lang="cs-CZ" sz="2000" b="1" u="none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2000" b="1" u="none" dirty="0">
                <a:solidFill>
                  <a:sysClr val="windowText" lastClr="000000"/>
                </a:solidFill>
                <a:latin typeface="Calibri"/>
              </a:rPr>
              <a:t>5. Energie </a:t>
            </a:r>
            <a:br>
              <a:rPr lang="cs-CZ" sz="2000" b="1" u="none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2000" b="1" u="none" dirty="0">
                <a:solidFill>
                  <a:sysClr val="windowText" lastClr="000000"/>
                </a:solidFill>
                <a:latin typeface="Calibri"/>
              </a:rPr>
              <a:t>6. Globalizace </a:t>
            </a:r>
            <a:br>
              <a:rPr lang="cs-CZ" sz="2000" b="1" u="none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2000" b="1" u="none" dirty="0">
                <a:solidFill>
                  <a:sysClr val="windowText" lastClr="000000"/>
                </a:solidFill>
                <a:latin typeface="Calibri"/>
              </a:rPr>
              <a:t>7. Uhlíková stopa </a:t>
            </a:r>
            <a:br>
              <a:rPr lang="cs-CZ" sz="2000" b="1" u="none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2000" b="1" u="none" dirty="0">
                <a:solidFill>
                  <a:sysClr val="windowText" lastClr="000000"/>
                </a:solidFill>
                <a:latin typeface="Calibri"/>
              </a:rPr>
              <a:t>8. Znečišťování </a:t>
            </a:r>
            <a:br>
              <a:rPr lang="cs-CZ" sz="2000" b="1" u="none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2000" b="1" u="none" dirty="0">
                <a:solidFill>
                  <a:sysClr val="windowText" lastClr="000000"/>
                </a:solidFill>
                <a:latin typeface="Calibri"/>
              </a:rPr>
              <a:t>9. Odpady </a:t>
            </a:r>
            <a:br>
              <a:rPr lang="cs-CZ" sz="2000" b="1" u="none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2000" b="1" u="none" dirty="0">
                <a:solidFill>
                  <a:sysClr val="windowText" lastClr="000000"/>
                </a:solidFill>
                <a:latin typeface="Calibri"/>
              </a:rPr>
              <a:t>10. Urbanizace </a:t>
            </a:r>
            <a:br>
              <a:rPr lang="cs-CZ" sz="2000" b="1" u="none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2000" b="1" u="none" dirty="0">
                <a:solidFill>
                  <a:sysClr val="windowText" lastClr="000000"/>
                </a:solidFill>
                <a:latin typeface="Calibri"/>
              </a:rPr>
              <a:t>11. Půda, sucho, záplavy </a:t>
            </a:r>
            <a:br>
              <a:rPr lang="cs-CZ" sz="2000" b="1" u="none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2000" b="1" u="none" dirty="0">
                <a:solidFill>
                  <a:sysClr val="windowText" lastClr="000000"/>
                </a:solidFill>
                <a:latin typeface="Calibri"/>
              </a:rPr>
              <a:t>12. Válka včera, dnes a zítra </a:t>
            </a:r>
            <a:br>
              <a:rPr lang="cs-CZ" sz="2000" b="1" u="none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2000" b="1" u="none" dirty="0">
                <a:solidFill>
                  <a:sysClr val="windowText" lastClr="000000"/>
                </a:solidFill>
                <a:latin typeface="Calibri"/>
              </a:rPr>
              <a:t>13. Závěrečný seminář</a:t>
            </a:r>
            <a:r>
              <a:rPr lang="cs-CZ" sz="2000" u="none" dirty="0">
                <a:solidFill>
                  <a:sysClr val="windowText" lastClr="000000"/>
                </a:solidFill>
                <a:latin typeface="Calibri"/>
              </a:rPr>
              <a:t> </a:t>
            </a:r>
            <a:br>
              <a:rPr lang="cs-CZ" sz="2000" u="none" dirty="0">
                <a:solidFill>
                  <a:sysClr val="windowText" lastClr="000000"/>
                </a:solidFill>
                <a:latin typeface="Calibri"/>
              </a:rPr>
            </a:br>
            <a:endParaRPr lang="cs-CZ" sz="2000" u="none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66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19536" y="260649"/>
            <a:ext cx="828092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3. Zahřívací </a:t>
            </a: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/ opakovací </a:t>
            </a:r>
            <a:r>
              <a:rPr lang="cs-CZ" sz="44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aktivity </a:t>
            </a:r>
            <a:endParaRPr lang="cs-CZ" sz="44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14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ři VŠ výuce většinou chybí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5 – 10 minut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využití </a:t>
            </a:r>
            <a:r>
              <a:rPr lang="cs-CZ" sz="2800" b="1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nižších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i </a:t>
            </a:r>
            <a:r>
              <a:rPr lang="cs-CZ" sz="2800" b="1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vyšších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 myšlenkových operací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nterpretace / popis obrázku, grafu…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umísťování termínů do obrázku (</a:t>
            </a:r>
            <a:r>
              <a:rPr lang="cs-CZ" sz="2800" b="1" u="none" dirty="0" err="1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labelling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oplňování víceslovných termínů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řiřazování víceslovných termínů</a:t>
            </a:r>
          </a:p>
          <a:p>
            <a:pPr marL="457200" indent="-4572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oužití </a:t>
            </a:r>
            <a:r>
              <a:rPr lang="cs-CZ" sz="2800" b="1" u="none" dirty="0" err="1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wordlistů</a:t>
            </a:r>
            <a:r>
              <a:rPr lang="cs-CZ" sz="2800" b="1" u="none" dirty="0">
                <a:solidFill>
                  <a:srgbClr val="660033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cs-CZ" sz="28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spcBef>
                <a:spcPct val="50000"/>
              </a:spcBef>
            </a:pPr>
            <a:endParaRPr lang="cs-CZ" sz="1000" b="1" u="none" dirty="0">
              <a:solidFill>
                <a:srgbClr val="6600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408368" y="5085184"/>
            <a:ext cx="278363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000" b="1" u="none" dirty="0" smtClean="0">
                <a:solidFill>
                  <a:srgbClr val="000000"/>
                </a:solidFill>
                <a:latin typeface="Arial" panose="020B0604020202020204" pitchFamily="34" charset="0"/>
              </a:rPr>
              <a:t>PSACÍ AKTIVITY</a:t>
            </a:r>
            <a:endParaRPr lang="cs-CZ" altLang="cs-CZ" sz="2000" b="1" u="none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0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uiExpand="1" build="p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783</Words>
  <Application>Microsoft Office PowerPoint</Application>
  <PresentationFormat>Širokoúhlá obrazovka</PresentationFormat>
  <Paragraphs>194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Default Design</vt:lpstr>
      <vt:lpstr>Tipy a podněty k efektivnímu vedení                       seminářů a přednášek – část 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FŽP-UJEP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Academic Writing and Reading</dc:title>
  <dc:creator>kolenaty</dc:creator>
  <cp:lastModifiedBy>Kolenaty</cp:lastModifiedBy>
  <cp:revision>333</cp:revision>
  <dcterms:created xsi:type="dcterms:W3CDTF">2006-09-19T06:44:42Z</dcterms:created>
  <dcterms:modified xsi:type="dcterms:W3CDTF">2019-03-05T11:45:58Z</dcterms:modified>
</cp:coreProperties>
</file>