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59" r:id="rId4"/>
    <p:sldId id="301" r:id="rId5"/>
    <p:sldId id="302" r:id="rId6"/>
    <p:sldId id="284" r:id="rId7"/>
    <p:sldId id="303" r:id="rId8"/>
    <p:sldId id="304" r:id="rId9"/>
    <p:sldId id="307" r:id="rId10"/>
    <p:sldId id="305" r:id="rId11"/>
    <p:sldId id="306" r:id="rId12"/>
    <p:sldId id="310" r:id="rId13"/>
    <p:sldId id="299" r:id="rId14"/>
    <p:sldId id="311" r:id="rId15"/>
    <p:sldId id="312" r:id="rId16"/>
    <p:sldId id="313" r:id="rId17"/>
    <p:sldId id="314" r:id="rId18"/>
    <p:sldId id="315" r:id="rId19"/>
    <p:sldId id="316" r:id="rId20"/>
    <p:sldId id="320" r:id="rId21"/>
    <p:sldId id="317" r:id="rId22"/>
    <p:sldId id="318" r:id="rId23"/>
    <p:sldId id="319" r:id="rId24"/>
    <p:sldId id="308" r:id="rId25"/>
    <p:sldId id="321" r:id="rId26"/>
    <p:sldId id="322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olin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FF"/>
    <a:srgbClr val="FF0000"/>
    <a:srgbClr val="660033"/>
    <a:srgbClr val="FF9966"/>
    <a:srgbClr val="FFFFFF"/>
    <a:srgbClr val="FFFF00"/>
    <a:srgbClr val="969696"/>
    <a:srgbClr val="FFCC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8403" autoAdjust="0"/>
  </p:normalViewPr>
  <p:slideViewPr>
    <p:cSldViewPr>
      <p:cViewPr varScale="1">
        <p:scale>
          <a:sx n="113" d="100"/>
          <a:sy n="113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List1!$A$2:$A$12</c:f>
              <c:strCache>
                <c:ptCount val="11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  <c:pt idx="4">
                  <c:v>5. čtvrt</c:v>
                </c:pt>
                <c:pt idx="5">
                  <c:v>6. čtvrt</c:v>
                </c:pt>
                <c:pt idx="6">
                  <c:v>7. čtvrt</c:v>
                </c:pt>
                <c:pt idx="7">
                  <c:v>8. čtvrt</c:v>
                </c:pt>
                <c:pt idx="8">
                  <c:v>9. čtvrt</c:v>
                </c:pt>
                <c:pt idx="9">
                  <c:v>10. čtvrt</c:v>
                </c:pt>
                <c:pt idx="10">
                  <c:v>11. čtvrt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6.2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</c:v>
                </c:pt>
                <c:pt idx="5">
                  <c:v>4</c:v>
                </c:pt>
                <c:pt idx="6">
                  <c:v>3.5</c:v>
                </c:pt>
                <c:pt idx="7">
                  <c:v>4.5999999999999996</c:v>
                </c:pt>
                <c:pt idx="8">
                  <c:v>5.0999999999999996</c:v>
                </c:pt>
                <c:pt idx="9">
                  <c:v>2.5</c:v>
                </c:pt>
                <c:pt idx="10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CFC8-3306-4AFB-A159-E4CC9A342447}" type="datetimeFigureOut">
              <a:rPr lang="cs-CZ" smtClean="0"/>
              <a:pPr/>
              <a:t>05.02.2019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5BBE-F5C8-4581-BA56-4F5B39B75A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2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3DDC-C92B-4B7C-B69B-97DE651D49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D18A-C9F1-4455-974E-56FBCFC6EF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8043-0A0C-4198-83B7-53A1E74D77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C16CB-D3F0-49A3-B281-FBC445000C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A09B-2B10-4A8C-BC58-DD9F591017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2915-BE98-448C-B0AE-A34F811982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36E1-990F-4748-B972-2B7E19C24A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2516-F27F-4700-BCD1-E525584C33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9FF3-5DBC-48F5-B185-E3FBDDADE3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0CE9-250A-489E-96CF-36AE501EE8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5AED-5F8C-4EFC-ACED-DC56BE223F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9C007D05-E233-49ED-BDAD-57EA88AF78F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zp.ujep.cz/~kolenaty/JAZYK%20I,II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052736"/>
            <a:ext cx="8352928" cy="3168352"/>
          </a:xfrm>
        </p:spPr>
        <p:txBody>
          <a:bodyPr/>
          <a:lstStyle/>
          <a:p>
            <a:r>
              <a:rPr lang="cs-CZ" sz="48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Tipy  a podněty                                            k efektivnímu vedení                       seminářů a přednášek – část 2</a:t>
            </a:r>
            <a:endParaRPr lang="cs-CZ" sz="48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61048"/>
            <a:ext cx="8064896" cy="2016224"/>
          </a:xfrm>
        </p:spPr>
        <p:txBody>
          <a:bodyPr/>
          <a:lstStyle/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Mgr</a:t>
            </a:r>
            <a:r>
              <a:rPr lang="cs-CZ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Miloslav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Kolenatý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cs-CZ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FŽP </a:t>
            </a:r>
            <a:r>
              <a:rPr lang="en-US" sz="1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UJEP</a:t>
            </a: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4" name="Picture 6" descr="C:\Users\kolenatym\Desktop\Proděkan pro vnější vztahy\Promo materiály, vizuální prvky a reklamní předměty\FZP loga\EN\LOGO_FZP_EN_RGB_standar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188640"/>
            <a:ext cx="2490787" cy="804863"/>
          </a:xfrm>
          <a:prstGeom prst="rect">
            <a:avLst/>
          </a:prstGeom>
          <a:solidFill>
            <a:srgbClr val="FFFF99">
              <a:alpha val="13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4131330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 třeba hledat místo jednotlivých předmětů v semestru, ročníku, studijním programu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 třeba zjišťovat </a:t>
            </a: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styčné body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mezi předměty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 třeba vnímat, co mají studenti v rámci SP za sebou a před sebou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40040465"/>
              </p:ext>
            </p:extLst>
          </p:nvPr>
        </p:nvGraphicFramePr>
        <p:xfrm>
          <a:off x="1286898" y="907750"/>
          <a:ext cx="6480720" cy="306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ál 2"/>
          <p:cNvSpPr/>
          <p:nvPr/>
        </p:nvSpPr>
        <p:spPr bwMode="auto">
          <a:xfrm>
            <a:off x="4095210" y="2028424"/>
            <a:ext cx="864096" cy="819124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OŽP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95736" y="1672115"/>
            <a:ext cx="17281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Botanika </a:t>
            </a:r>
            <a:endParaRPr lang="cs-CZ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51155" y="2844980"/>
            <a:ext cx="17281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Zoologie </a:t>
            </a:r>
            <a:endParaRPr lang="cs-CZ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11073" y="3317065"/>
            <a:ext cx="17281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Pedologie </a:t>
            </a:r>
            <a:endParaRPr lang="cs-CZ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59306" y="2851474"/>
            <a:ext cx="17281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Geologie </a:t>
            </a:r>
            <a:endParaRPr lang="cs-CZ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 rot="1528311">
            <a:off x="3597489" y="2072977"/>
            <a:ext cx="563716" cy="269964"/>
          </a:xfrm>
          <a:prstGeom prst="rightArrow">
            <a:avLst>
              <a:gd name="adj1" fmla="val 4389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73231" y="2296888"/>
            <a:ext cx="26698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Interdisciplinarita </a:t>
            </a:r>
            <a:endParaRPr lang="cs-CZ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2352" y="2296888"/>
            <a:ext cx="25989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Průchodnost SP </a:t>
            </a:r>
            <a:endParaRPr lang="cs-CZ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2352" y="711838"/>
            <a:ext cx="8560737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Ideální studijní program </a:t>
            </a:r>
          </a:p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všechny vazby a styčné body jsou zohledněny, cíleně podporovány a předměty jsou seřazeny v co nejefektivnějším pořadí…</a:t>
            </a:r>
            <a:endParaRPr lang="cs-CZ" sz="4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5" grpId="0">
        <p:bldAsOne/>
      </p:bldGraphic>
      <p:bldP spid="3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089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</a:pPr>
            <a:r>
              <a:rPr lang="cs-CZ" sz="6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Sylabus</a:t>
            </a:r>
            <a:r>
              <a:rPr lang="cs-CZ" sz="6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cs-CZ" sz="6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ořad přednášek a seminářů</a:t>
            </a:r>
            <a:endParaRPr lang="cs-CZ" sz="4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koušková témata</a:t>
            </a:r>
            <a:endParaRPr lang="cs-CZ" sz="4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studijní materiály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  <a:hlinkClick r:id="rId2"/>
              </a:rPr>
              <a:t>http://fzp.ujep.cz/~kolenaty/JAZYK%20I,II.htm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naplnění hlavního cíle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1124744"/>
            <a:ext cx="8225389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sz="1600" b="1" u="none" dirty="0" smtClean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Úkolem není:</a:t>
            </a:r>
          </a:p>
          <a:p>
            <a:pPr algn="ctr"/>
            <a:endParaRPr lang="cs-CZ" sz="16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6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ředstavit se jako erudovaný odborník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600" b="1" u="none" dirty="0" smtClean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6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ředat studentům vše, co známe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6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36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ředstavit svůj výzkum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3600" b="1" u="none" dirty="0" smtClean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36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rvat na svých formulacích</a:t>
            </a:r>
            <a:endParaRPr lang="cs-CZ" sz="36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0891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</a:pPr>
            <a:r>
              <a:rPr lang="cs-CZ" sz="6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Sylabus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pořad přednášek a seminářů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zkoušková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témata</a:t>
            </a:r>
            <a:endParaRPr lang="cs-CZ" sz="4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studijní materiály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naplnění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hlavního cíle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0026" y="1124744"/>
            <a:ext cx="8225389" cy="4647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sz="1600" b="1" u="none" dirty="0" smtClean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jsme přestali minule?</a:t>
            </a:r>
          </a:p>
          <a:p>
            <a:pPr algn="ctr"/>
            <a:endParaRPr lang="cs-CZ" sz="4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Mluvili jsme už o …?</a:t>
            </a:r>
          </a:p>
          <a:p>
            <a:pPr algn="ctr"/>
            <a:endParaRPr lang="cs-CZ" sz="4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Chtěl/a jsem stihnout ještě …, ale… </a:t>
            </a:r>
          </a:p>
          <a:p>
            <a:pPr algn="ctr"/>
            <a:endParaRPr lang="cs-CZ" sz="4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Zbytek si nastudujte v …</a:t>
            </a:r>
            <a:endParaRPr lang="cs-CZ" sz="4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2809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Vyšší myšlenkové (kognitivní) operace:</a:t>
            </a:r>
            <a:endParaRPr lang="cs-CZ" sz="32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využij znalosti k…, analyzuj, syntetizuj, uveď do souvislostí, zhodnoť, utřiď, vypočítej, uplatni na případu…→ </a:t>
            </a:r>
            <a:r>
              <a:rPr lang="cs-CZ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aplikace vědomostí a </a:t>
            </a:r>
            <a:r>
              <a:rPr lang="cs-CZ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dovedností</a:t>
            </a:r>
          </a:p>
          <a:p>
            <a:pPr algn="ctr">
              <a:spcBef>
                <a:spcPct val="50000"/>
              </a:spcBef>
            </a:pPr>
            <a:endParaRPr lang="cs-CZ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docílit, aby studenti využívali efektivně nižší i vyšší myšlenkové operace?</a:t>
            </a:r>
          </a:p>
          <a:p>
            <a:pPr algn="ctr">
              <a:spcBef>
                <a:spcPct val="50000"/>
              </a:spcBef>
            </a:pPr>
            <a:r>
              <a:rPr lang="cs-CZ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ak </a:t>
            </a:r>
            <a:r>
              <a:rPr lang="cs-CZ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posilovat proces osvojování a využívání znalostí/dovedností v reálných situacích?</a:t>
            </a:r>
          </a:p>
          <a:p>
            <a:pPr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cs-CZ" sz="36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efektivní kladení otázek</a:t>
            </a:r>
          </a:p>
          <a:p>
            <a:pPr indent="-5715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</a:t>
            </a:r>
            <a:r>
              <a:rPr lang="cs-CZ" sz="36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yužívání projektového vyučování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GB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Význam kladení otázek v pedagogické komunikaci: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učitelské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otázky jsou považovány za klíčový prvek procesu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veškeré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naše poznání výsledkem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tázání -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kladení otázek učitelem je jedním z nejdůležitějších intelektuálních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nástrojů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způsob,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akým studenti odpovídají na naše otázky, je pro nás důležitá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zpětná vazba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GB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60648"/>
            <a:ext cx="828092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Typologie otázek: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32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1. uzavřené otázky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ýběr z nabídnutých možností </a:t>
            </a:r>
            <a:r>
              <a:rPr lang="cs-CZ" sz="32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(ano –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ne)</a:t>
            </a:r>
            <a:endParaRPr lang="cs-CZ" sz="3200" b="1" u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požadování jednoznačné odpovědi                        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32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Kdy se narodil…? Kam se vlévá…?)</a:t>
            </a:r>
          </a:p>
          <a:p>
            <a:pPr algn="ctr">
              <a:spcBef>
                <a:spcPct val="50000"/>
              </a:spcBef>
            </a:pPr>
            <a:r>
              <a:rPr lang="cs-CZ" sz="32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2. otevřené otázky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Jsou založené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 obsahové volnosti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odpovědi.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 otevřenou otázku neexistuje jen jedna správná odpověď, která by byla dopředu dána </a:t>
            </a:r>
            <a:r>
              <a:rPr lang="cs-CZ" sz="32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(→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nutná pečlivá příprava)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GB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75656" y="476672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b="1" u="none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 – adresné kladení otázek!!!</a:t>
            </a:r>
            <a:endParaRPr lang="cs-CZ" sz="4000" b="1" u="none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učivo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není </a:t>
            </a:r>
            <a:r>
              <a:rPr lang="cs-CZ" sz="36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cílem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, ale </a:t>
            </a:r>
            <a:r>
              <a:rPr lang="cs-CZ" sz="36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prostředkem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pro rozvoj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osobnosti a kompetencí studenta</a:t>
            </a:r>
          </a:p>
          <a:p>
            <a:pPr algn="ctr">
              <a:spcBef>
                <a:spcPct val="50000"/>
              </a:spcBef>
            </a:pPr>
            <a:endParaRPr lang="cs-CZ" sz="36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zdělávací instituce by měly rozvíjet schopnost studentů 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samostatně vyhledávat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zpracovávat informace a vybavit je 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metodami samostatného řešení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problémů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GB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ozvíjí </a:t>
            </a:r>
            <a:r>
              <a:rPr lang="cs-CZ" sz="3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klíčové kompetence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studentů: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</a:t>
            </a:r>
            <a:endParaRPr lang="cs-CZ" sz="36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k řešení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problémů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komunikativní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</a:t>
            </a:r>
            <a:r>
              <a:rPr lang="cs-CZ" sz="36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sociální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personální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občanské a pracovní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GB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Projekt je </a:t>
            </a:r>
            <a:r>
              <a:rPr lang="cs-CZ" sz="36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komplexní praktická úloha </a:t>
            </a: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(problém, téma)</a:t>
            </a:r>
          </a:p>
          <a:p>
            <a:pPr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spojená se životní / pracovní realitou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 nutno ji řešit teoretickou i praktickou činností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vede k vytvoření adekvátního produktu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žáci si osvojují, ale </a:t>
            </a: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zároveň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také uplatňují nové vědomosti a dovednosti</a:t>
            </a:r>
            <a:r>
              <a:rPr lang="cs-CZ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cs-CZ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352928" cy="3168352"/>
          </a:xfrm>
        </p:spPr>
        <p:txBody>
          <a:bodyPr/>
          <a:lstStyle/>
          <a:p>
            <a: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Studijní neúspěšnost?</a:t>
            </a:r>
            <a:b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66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54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Jak překonat propast mezi pedagogy a studenty?</a:t>
            </a:r>
            <a:endParaRPr lang="cs-CZ" sz="54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Struktura projektu:</a:t>
            </a: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íle, téma, rozsah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postup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, metody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časový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harmonogram </a:t>
            </a:r>
            <a:endParaRPr lang="cs-CZ" sz="32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rčení skupin (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rozdělení úkolů,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spolupráce -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nikdo </a:t>
            </a:r>
            <a:r>
              <a:rPr lang="cs-CZ" sz="32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 neveze, každý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přispěje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vyhodnocení – studentská prezentace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Role pedagoga:</a:t>
            </a:r>
          </a:p>
          <a:p>
            <a:pPr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edagog není jen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tím, kdo informace a vědomosti třídí a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předává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tává se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 něj pomocník, koordinátor, konzultant, partner,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erudovaný rádce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změny ve vztahu pedagog – student, posílení motivace</a:t>
            </a:r>
            <a:r>
              <a:rPr lang="cs-CZ" sz="32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Role studenta (jednotlivci / skupiny):</a:t>
            </a:r>
          </a:p>
          <a:p>
            <a:pPr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vystupuje z 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pasivní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role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posluchače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ata /poznatky /informace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samostatně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vyhledává, zpracovává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porovnává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ěkdy spolupracuje i s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jinými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institucemi 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svojuje si, prohlubuje a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učí se používat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vhodné kompetence</a:t>
            </a:r>
            <a:r>
              <a:rPr lang="cs-CZ" sz="32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8092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Projektové vyučování:</a:t>
            </a:r>
            <a:endParaRPr lang="cs-CZ" sz="4000" b="1" u="none" dirty="0" smtClean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cs-CZ" sz="3600" b="1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Úskalí, problémy:</a:t>
            </a: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časová náročnost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tudent někdy není vybaven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potřebnými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kompetencemi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tudent není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schopen opatřit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si adekvátní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zdroje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informací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tudent není </a:t>
            </a: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schopen splnit stanovené cíle 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projektu (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důležitá je </a:t>
            </a:r>
            <a:r>
              <a:rPr lang="cs-CZ" sz="3200" b="1" u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průběžnost</a:t>
            </a:r>
            <a:r>
              <a:rPr lang="cs-CZ" sz="32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feedback…)</a:t>
            </a:r>
            <a:r>
              <a:rPr lang="cs-CZ" sz="32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cs-CZ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6"/>
            <a:ext cx="9144000" cy="68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764704"/>
            <a:ext cx="660315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Průměrný učitel prezentuje. </a:t>
            </a:r>
          </a:p>
          <a:p>
            <a:pPr algn="ctr">
              <a:lnSpc>
                <a:spcPct val="200000"/>
              </a:lnSpc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Dobrý učitel vysvětluje. </a:t>
            </a:r>
          </a:p>
          <a:p>
            <a:pPr algn="ctr">
              <a:lnSpc>
                <a:spcPct val="200000"/>
              </a:lnSpc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Vynikající učitel demonstruje. </a:t>
            </a:r>
          </a:p>
          <a:p>
            <a:pPr algn="ctr">
              <a:lnSpc>
                <a:spcPct val="200000"/>
              </a:lnSpc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Úžasný učitel inspiruje.</a:t>
            </a:r>
          </a:p>
          <a:p>
            <a:pPr algn="ctr">
              <a:lnSpc>
                <a:spcPct val="200000"/>
              </a:lnSpc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- William </a:t>
            </a:r>
            <a:r>
              <a:rPr lang="cs-CZ" sz="18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Arthur</a:t>
            </a: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8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Ward</a:t>
            </a: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283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811153"/>
            <a:ext cx="828092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none" dirty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Kopernikova revoluce v pedagogické </a:t>
            </a: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praxi:</a:t>
            </a:r>
            <a:endParaRPr lang="cs-CZ" sz="4000" b="1" u="none" dirty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Slunce se netočí kolem Země, ale Země se točí kolem Slunce.</a:t>
            </a:r>
          </a:p>
          <a:p>
            <a:pPr algn="ctr">
              <a:spcBef>
                <a:spcPct val="50000"/>
              </a:spcBef>
            </a:pPr>
            <a:endParaRPr lang="cs-CZ" sz="2000" b="1" u="none" dirty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Studenti tu nejsou kvůli nám, ale my jsem tu kvůli studentům.</a:t>
            </a:r>
            <a:r>
              <a:rPr lang="cs-CZ" sz="40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cs-CZ" sz="4000" b="1" u="none" dirty="0">
              <a:solidFill>
                <a:srgbClr val="66003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cs-CZ" sz="40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1412904"/>
            <a:ext cx="18002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výběrový model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2639814"/>
            <a:ext cx="180020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masový model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5736" y="1412776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27984" y="1412904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odbornost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60232" y="1412904"/>
            <a:ext cx="216024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tabLst>
                <a:tab pos="0" algn="l"/>
              </a:tabLst>
            </a:pPr>
            <a:r>
              <a:rPr lang="cs-CZ" sz="2800" b="1" u="none" strike="sngStrik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studentů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95736" y="818128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vzdělávací proces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27984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60232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student</a:t>
            </a:r>
            <a:endParaRPr lang="cs-CZ" sz="18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95736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 se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95736" y="3861176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osvojení si učiva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95736" y="5085184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aplikace v reálu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27984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pedagog. dovednost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27984" y="3861178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psycholog. dovednost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27984" y="5085186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motivace  a další…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660232" y="5085184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84138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využití technologií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660232" y="2636912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</a:t>
            </a: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k učení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660232" y="3861048"/>
            <a:ext cx="2160240" cy="11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zpětná vazba</a:t>
            </a:r>
            <a:endParaRPr lang="cs-CZ" sz="32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624745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1. Vnější okolnosti / atmosféra:</a:t>
            </a:r>
          </a:p>
          <a:p>
            <a:pPr marL="450850" indent="-4508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větlo, teplo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kvalita ovzduší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vzdálenost </a:t>
            </a: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/ oční kontakt/ 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rozsazení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časování, přestávky po 20 min</a:t>
            </a:r>
            <a:r>
              <a:rPr lang="en-GB" sz="44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GB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</a:t>
            </a:r>
            <a:endParaRPr lang="en-GB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60648"/>
            <a:ext cx="828092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Prezentace  pro současné VŠ studenty: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 vhodná fragmentizace</a:t>
            </a: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</a:t>
            </a:r>
            <a:endParaRPr lang="cs-CZ" sz="4000" b="1" u="none" dirty="0" smtClean="0">
              <a:solidFill>
                <a:srgbClr val="660033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cs-CZ" sz="40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polopatizace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vizualizace</a:t>
            </a: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personalizace</a:t>
            </a:r>
            <a:endParaRPr lang="en-GB" sz="4000" b="1" u="none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s-CZ" sz="40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youtuberizace</a:t>
            </a:r>
            <a:endParaRPr lang="cs-CZ" sz="40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07704" y="548680"/>
            <a:ext cx="52565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0" u="none" dirty="0" smtClean="0">
                <a:solidFill>
                  <a:srgbClr val="FFCCCC"/>
                </a:solidFill>
                <a:latin typeface="Century" pitchFamily="18" charset="0"/>
                <a:cs typeface="Arial" pitchFamily="34" charset="0"/>
              </a:rPr>
              <a:t>?</a:t>
            </a:r>
            <a:endParaRPr lang="cs-CZ" sz="38000" u="none" dirty="0">
              <a:solidFill>
                <a:srgbClr val="FFCCCC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4148" y="2060848"/>
            <a:ext cx="820891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6672"/>
            <a:ext cx="820891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620688"/>
            <a:ext cx="82089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Co učit, jaké faktografické znalosti po studentech chtít, jaké dovednosti by měli ovládnout?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učit, jak posilovat proces osvojování a využívání znalostí/dovedností v reálných situacích?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studenty testovat a hodnotit, zajišťovat objektivnost hodnocení?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  Jak posilovat „prostupnost“ studiem?</a:t>
            </a:r>
            <a:r>
              <a:rPr lang="en-GB" sz="2800" b="1" u="none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       </a:t>
            </a:r>
            <a:endParaRPr lang="en-GB" sz="2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836712"/>
            <a:ext cx="82089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32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Co je hlavním smyslem a úkolem naší práce?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1. Předat studentům </a:t>
            </a: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skutečně potřebné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znalosti a dovednosti tak, aby mohli efektivně působit v cílové profesionální situaci.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2. Zajistit standard vysokoškolského studia.</a:t>
            </a:r>
          </a:p>
        </p:txBody>
      </p:sp>
    </p:spTree>
    <p:extLst>
      <p:ext uri="{BB962C8B-B14F-4D97-AF65-F5344CB8AC3E}">
        <p14:creationId xmlns:p14="http://schemas.microsoft.com/office/powerpoint/2010/main" val="14277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208912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lvl="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Odpovědi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na otázky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jak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učit musí procházet neustálým procesem evaluace, který se projeví v koncepcích SP, ale i jednotlivých předmětů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marL="457200" lvl="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vývoj poznání</a:t>
            </a:r>
          </a:p>
          <a:p>
            <a:pPr marL="457200" lvl="0" indent="-45720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vývoj společenský a technologický</a:t>
            </a:r>
          </a:p>
          <a:p>
            <a:pPr marL="457200" lvl="0" indent="-45720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vývoj kompetencí studentů</a:t>
            </a:r>
          </a:p>
          <a:p>
            <a:pPr marL="457200" lvl="0" indent="-45720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vývoj cílové situace studentů – co budou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skutečně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potřebovat       </a:t>
            </a:r>
          </a:p>
          <a:p>
            <a:pPr marL="540000" lvl="0" indent="-457200" algn="ctr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rovnání se ZŠ a SŠ</a:t>
            </a:r>
          </a:p>
        </p:txBody>
      </p:sp>
    </p:spTree>
    <p:extLst>
      <p:ext uri="{BB962C8B-B14F-4D97-AF65-F5344CB8AC3E}">
        <p14:creationId xmlns:p14="http://schemas.microsoft.com/office/powerpoint/2010/main" val="32928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8352928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82800" lvl="0" algn="ctr">
              <a:spcBef>
                <a:spcPts val="600"/>
              </a:spcBef>
            </a:pPr>
            <a:endParaRPr lang="cs-CZ" sz="5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82800" lvl="0" algn="ctr">
              <a:spcBef>
                <a:spcPts val="600"/>
              </a:spcBef>
            </a:pPr>
            <a:r>
              <a:rPr lang="cs-CZ" sz="36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Srovnání se ZŠ a SŠ:</a:t>
            </a:r>
          </a:p>
          <a:p>
            <a:pPr marL="82800" lvl="0" algn="ctr">
              <a:spcBef>
                <a:spcPts val="600"/>
              </a:spcBef>
            </a:pPr>
            <a:endParaRPr lang="cs-CZ" sz="5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540000" lvl="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 roku 1989 bouřlivý vývoj, učební osnovy</a:t>
            </a:r>
          </a:p>
          <a:p>
            <a:pPr marL="254250" lvl="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5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540000" lvl="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jednoznačný trend – posilování </a:t>
            </a:r>
            <a:r>
              <a:rPr lang="cs-CZ" sz="2800" b="1" u="non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vyšších poznávacích</a:t>
            </a: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procesů na úkor </a:t>
            </a: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nižších poznávacích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operací</a:t>
            </a:r>
          </a:p>
          <a:p>
            <a:pPr marL="82800" lvl="0" algn="ctr">
              <a:spcBef>
                <a:spcPts val="6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500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poslouchej, zapamatuj si, vybav si, vyjmenuj, popiš, definuj →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memorování</a:t>
            </a:r>
          </a:p>
          <a:p>
            <a:pPr lvl="0" algn="ctr">
              <a:spcBef>
                <a:spcPct val="50000"/>
              </a:spcBef>
            </a:pPr>
            <a:endParaRPr lang="cs-CZ" sz="9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50000"/>
              </a:spcBef>
            </a:pP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využij znalosti k…, </a:t>
            </a:r>
            <a:r>
              <a:rPr lang="cs-CZ" sz="2800" b="1" u="non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analyzuj,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syntetizuj, uveď do souvislostí, zhodnoť, </a:t>
            </a:r>
            <a:r>
              <a:rPr lang="cs-CZ" sz="2800" b="1" u="non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utřiď, vypočítej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uplatni na </a:t>
            </a:r>
            <a:r>
              <a:rPr lang="cs-CZ" sz="2800" b="1" u="non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případu…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aplikace vědomostí a dovedností</a:t>
            </a: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1068" y="-27384"/>
            <a:ext cx="8225388" cy="3770263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marL="10972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cs-CZ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ystém myšlenkových procesů B. </a:t>
            </a:r>
            <a:r>
              <a:rPr lang="cs-CZ" sz="32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Blooma</a:t>
            </a:r>
            <a:r>
              <a:rPr lang="cs-CZ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3200" b="1" u="none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zapamatovat</a:t>
            </a: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200" b="1" u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cs-CZ" sz="3200" b="1" u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porozumět</a:t>
            </a:r>
            <a:endParaRPr lang="cs-CZ" sz="3200" b="1" u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</a:t>
            </a:r>
            <a:r>
              <a:rPr lang="cs-CZ" sz="3200" b="1" u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aplikovat</a:t>
            </a:r>
            <a:endParaRPr lang="cs-CZ" sz="3200" b="1" u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a</a:t>
            </a:r>
            <a:r>
              <a:rPr lang="cs-CZ" sz="3200" b="1" u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nalyzovat / syntetizovat</a:t>
            </a:r>
            <a:endParaRPr lang="cs-CZ" sz="3200" b="1" u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cs-CZ" sz="3200" b="1" u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hodnotit </a:t>
            </a:r>
            <a:endParaRPr lang="cs-CZ" sz="3200" b="1" u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algn="ctr" fontAlgn="auto"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</a:pPr>
            <a:r>
              <a:rPr lang="cs-CZ" sz="3200" b="1" u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 tvořit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1068" y="3158104"/>
            <a:ext cx="23937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50%  x  50%</a:t>
            </a:r>
            <a:endParaRPr lang="cs-CZ" sz="32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75596" y="3158104"/>
            <a:ext cx="2591247" cy="58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přednáška  x  seminář</a:t>
            </a:r>
            <a:endParaRPr lang="cs-CZ" sz="20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571</Words>
  <Application>Microsoft Office PowerPoint</Application>
  <PresentationFormat>Předvádění na obrazovce (4:3)</PresentationFormat>
  <Paragraphs>205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</vt:lpstr>
      <vt:lpstr>Times New Roman</vt:lpstr>
      <vt:lpstr>Default Design</vt:lpstr>
      <vt:lpstr>Tipy  a podněty                                            k efektivnímu vedení                       seminářů a přednášek – část 2</vt:lpstr>
      <vt:lpstr>Studijní neúspěšnost?  Jak překonat propast mezi pedagogy a studenty?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FŽP-UJEP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Academic Writing and Reading</dc:title>
  <dc:creator>kolenaty</dc:creator>
  <cp:lastModifiedBy>Kolenaty</cp:lastModifiedBy>
  <cp:revision>292</cp:revision>
  <dcterms:created xsi:type="dcterms:W3CDTF">2006-09-19T06:44:42Z</dcterms:created>
  <dcterms:modified xsi:type="dcterms:W3CDTF">2019-02-05T11:45:04Z</dcterms:modified>
</cp:coreProperties>
</file>