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4" r:id="rId3"/>
    <p:sldId id="295" r:id="rId4"/>
    <p:sldId id="257" r:id="rId5"/>
    <p:sldId id="258" r:id="rId6"/>
    <p:sldId id="292" r:id="rId7"/>
    <p:sldId id="297" r:id="rId8"/>
    <p:sldId id="293" r:id="rId9"/>
    <p:sldId id="298" r:id="rId10"/>
    <p:sldId id="259" r:id="rId11"/>
    <p:sldId id="303" r:id="rId12"/>
    <p:sldId id="306" r:id="rId13"/>
    <p:sldId id="284" r:id="rId14"/>
    <p:sldId id="299" r:id="rId15"/>
    <p:sldId id="301" r:id="rId16"/>
    <p:sldId id="304" r:id="rId17"/>
    <p:sldId id="305" r:id="rId18"/>
    <p:sldId id="314" r:id="rId19"/>
    <p:sldId id="307" r:id="rId20"/>
    <p:sldId id="308" r:id="rId21"/>
    <p:sldId id="309" r:id="rId22"/>
    <p:sldId id="311" r:id="rId23"/>
    <p:sldId id="302" r:id="rId24"/>
    <p:sldId id="310" r:id="rId25"/>
    <p:sldId id="312" r:id="rId26"/>
    <p:sldId id="313" r:id="rId27"/>
    <p:sldId id="315" r:id="rId28"/>
    <p:sldId id="316" r:id="rId29"/>
    <p:sldId id="317" r:id="rId30"/>
    <p:sldId id="318" r:id="rId31"/>
    <p:sldId id="300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olina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FF0000"/>
    <a:srgbClr val="FFFF00"/>
    <a:srgbClr val="FFFFFF"/>
    <a:srgbClr val="969696"/>
    <a:srgbClr val="800000"/>
    <a:srgbClr val="FFCCCC"/>
    <a:srgbClr val="FFCCFF"/>
    <a:srgbClr val="99003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8403" autoAdjust="0"/>
  </p:normalViewPr>
  <p:slideViewPr>
    <p:cSldViewPr>
      <p:cViewPr>
        <p:scale>
          <a:sx n="68" d="100"/>
          <a:sy n="68" d="100"/>
        </p:scale>
        <p:origin x="-492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7CFC8-3306-4AFB-A159-E4CC9A342447}" type="datetimeFigureOut">
              <a:rPr lang="cs-CZ" smtClean="0"/>
              <a:pPr/>
              <a:t>18.12.2018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15BBE-F5C8-4581-BA56-4F5B39B75A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252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F3DDC-C92B-4B7C-B69B-97DE651D49C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2D18A-C9F1-4455-974E-56FBCFC6EF2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B8043-0A0C-4198-83B7-53A1E74D77A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C16CB-D3F0-49A3-B281-FBC445000C9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6A09B-2B10-4A8C-BC58-DD9F5910179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2915-BE98-448C-B0AE-A34F811982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236E1-990F-4748-B972-2B7E19C24A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12516-F27F-4700-BCD1-E525584C333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69FF3-5DBC-48F5-B185-E3FBDDADE3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90CE9-250A-489E-96CF-36AE501EE8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A5AED-5F8C-4EFC-ACED-DC56BE223FD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9C007D05-E233-49ED-BDAD-57EA88AF78F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052736"/>
            <a:ext cx="8352928" cy="3168352"/>
          </a:xfrm>
        </p:spPr>
        <p:txBody>
          <a:bodyPr/>
          <a:lstStyle/>
          <a:p>
            <a:r>
              <a:rPr lang="cs-CZ" sz="54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Tipy  a podněty                                            </a:t>
            </a:r>
            <a:r>
              <a:rPr lang="cs-CZ" sz="54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k efektivnímu vedení                       seminářů a přednášek</a:t>
            </a:r>
            <a:endParaRPr lang="cs-CZ" sz="54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861048"/>
            <a:ext cx="8064896" cy="2016224"/>
          </a:xfrm>
        </p:spPr>
        <p:txBody>
          <a:bodyPr/>
          <a:lstStyle/>
          <a:p>
            <a:endParaRPr lang="en-US" sz="28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Mgr</a:t>
            </a:r>
            <a:r>
              <a:rPr lang="cs-CZ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Miloslav</a:t>
            </a:r>
            <a:r>
              <a:rPr lang="en-US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Kolenatý</a:t>
            </a:r>
            <a:r>
              <a:rPr lang="en-US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cs-CZ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FŽP </a:t>
            </a:r>
            <a:r>
              <a:rPr lang="en-US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UJEP</a:t>
            </a:r>
          </a:p>
          <a:p>
            <a:endParaRPr lang="en-US" sz="28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4" name="Picture 6" descr="C:\Users\kolenatym\Desktop\Proděkan pro vnější vztahy\Promo materiály, vizuální prvky a reklamní předměty\FZP loga\EN\LOGO_FZP_EN_RGB_standar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213" y="188640"/>
            <a:ext cx="2490787" cy="804863"/>
          </a:xfrm>
          <a:prstGeom prst="rect">
            <a:avLst/>
          </a:prstGeom>
          <a:solidFill>
            <a:srgbClr val="FFFF99">
              <a:alpha val="1300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1412904"/>
            <a:ext cx="18002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výběrový model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528" y="2639814"/>
            <a:ext cx="180020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masový model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95736" y="1412776"/>
            <a:ext cx="216024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prezentace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27984" y="1412904"/>
            <a:ext cx="216024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odbornost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60232" y="1412904"/>
            <a:ext cx="216024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tabLst>
                <a:tab pos="0" algn="l"/>
              </a:tabLst>
            </a:pPr>
            <a:r>
              <a:rPr lang="cs-CZ" sz="2800" b="1" u="none" strike="sngStrik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kompetence studentů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95736" y="818128"/>
            <a:ext cx="2160240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vzdělávací proces</a:t>
            </a:r>
            <a:endParaRPr lang="cs-CZ" sz="18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427984" y="827420"/>
            <a:ext cx="2160240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pedagog</a:t>
            </a:r>
            <a:endParaRPr lang="cs-CZ" sz="18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660232" y="827420"/>
            <a:ext cx="2160240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student</a:t>
            </a:r>
            <a:endParaRPr lang="cs-CZ" sz="18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95736" y="2636912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učení se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195736" y="3861176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osvojení si učiva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95736" y="5085184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aplikace v reálu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427984" y="2636912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pedagog. dovednost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27984" y="3861178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psycholog. dovednost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427984" y="5085186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motivace 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 další…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660232" y="5085184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4138" indent="-84138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využití technologií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660232" y="2636912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kompetence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k učení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660232" y="3861048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zpětná vazba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1" grpId="0" build="p" animBg="1"/>
      <p:bldP spid="2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I 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0" y="4581128"/>
            <a:ext cx="91440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„</a:t>
            </a:r>
            <a:r>
              <a:rPr lang="en-US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 can</a:t>
            </a:r>
            <a:r>
              <a:rPr lang="cs-CZ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cs-CZ" sz="4400" b="1" u="none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it</a:t>
            </a:r>
            <a:r>
              <a:rPr lang="cs-CZ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přístup je při procesu učení/osvojování důležitější než IQ!!!</a:t>
            </a:r>
            <a:endParaRPr lang="en-US" sz="4400" b="1" u="none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59632" y="1916832"/>
            <a:ext cx="7056784" cy="517064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aktivní</a:t>
            </a:r>
          </a:p>
          <a:p>
            <a:pPr algn="ctr">
              <a:lnSpc>
                <a:spcPct val="150000"/>
              </a:lnSpc>
            </a:pPr>
            <a:r>
              <a:rPr lang="cs-CZ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kreativní </a:t>
            </a:r>
          </a:p>
          <a:p>
            <a:pPr algn="ctr">
              <a:lnSpc>
                <a:spcPct val="150000"/>
              </a:lnSpc>
            </a:pPr>
            <a:r>
              <a:rPr lang="cs-CZ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flexibilní</a:t>
            </a:r>
          </a:p>
          <a:p>
            <a:pPr algn="ctr">
              <a:lnSpc>
                <a:spcPct val="150000"/>
              </a:lnSpc>
            </a:pPr>
            <a:r>
              <a:rPr lang="cs-CZ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přátelská</a:t>
            </a:r>
          </a:p>
          <a:p>
            <a:pPr algn="ctr">
              <a:lnSpc>
                <a:spcPct val="150000"/>
              </a:lnSpc>
            </a:pPr>
            <a:endParaRPr lang="cs-CZ" sz="4400" b="1" u="none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komfortní</a:t>
            </a:r>
          </a:p>
          <a:p>
            <a:pPr algn="ctr">
              <a:lnSpc>
                <a:spcPct val="150000"/>
              </a:lnSpc>
            </a:pPr>
            <a:r>
              <a:rPr lang="cs-CZ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odborná</a:t>
            </a:r>
          </a:p>
          <a:p>
            <a:pPr algn="ctr">
              <a:lnSpc>
                <a:spcPct val="150000"/>
              </a:lnSpc>
            </a:pPr>
            <a:r>
              <a:rPr lang="cs-CZ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naslouchající</a:t>
            </a:r>
          </a:p>
          <a:p>
            <a:pPr algn="ctr">
              <a:lnSpc>
                <a:spcPct val="150000"/>
              </a:lnSpc>
            </a:pPr>
            <a:r>
              <a:rPr lang="cs-CZ" sz="44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mezinárodní…</a:t>
            </a:r>
            <a:endParaRPr lang="cs-CZ" sz="4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76470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Ideální škola: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07704" y="548680"/>
            <a:ext cx="52565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8000" u="none" dirty="0" smtClean="0">
                <a:solidFill>
                  <a:srgbClr val="FFCCCC"/>
                </a:solidFill>
                <a:latin typeface="Century" pitchFamily="18" charset="0"/>
                <a:cs typeface="Arial" pitchFamily="34" charset="0"/>
              </a:rPr>
              <a:t>?</a:t>
            </a:r>
            <a:endParaRPr lang="cs-CZ" sz="38000" u="none" dirty="0">
              <a:solidFill>
                <a:srgbClr val="FFCCCC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620688"/>
            <a:ext cx="82089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Co učit, jaké faktografické znalosti po studentech chtít, jaké dovednosti by měli ovládnout?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Jak učit, jak posilovat proces osvojování a využívání znalostí/dovedností v reálných situacích?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Jak studenty testovat a hodnotit, zajišťovat objektivnost hodnocení?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  Jak posilovat „prostupnost“ studiem?</a:t>
            </a:r>
            <a:r>
              <a:rPr lang="en-GB" sz="2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   </a:t>
            </a:r>
            <a:endParaRPr lang="en-GB" sz="28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auto">
          <a:xfrm>
            <a:off x="3059832" y="1268760"/>
            <a:ext cx="3096344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828092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Vzdělávací proces:</a:t>
            </a:r>
          </a:p>
          <a:p>
            <a:pPr algn="ctr">
              <a:spcBef>
                <a:spcPct val="50000"/>
              </a:spcBef>
            </a:pPr>
            <a:r>
              <a:rPr lang="cs-CZ" sz="48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prezentace </a:t>
            </a: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</a:pPr>
            <a:r>
              <a:rPr lang="cs-CZ" sz="48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 učení se</a:t>
            </a: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</a:pPr>
            <a:r>
              <a:rPr lang="cs-CZ" sz="4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o</a:t>
            </a:r>
            <a:r>
              <a:rPr lang="cs-CZ" sz="48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svojování si učiva 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cs-CZ" sz="4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cs-CZ" sz="48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plikace v reálných situacích</a:t>
            </a:r>
            <a:r>
              <a:rPr lang="en-GB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   </a:t>
            </a:r>
            <a:endParaRPr lang="en-GB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Šipka dolů 2"/>
          <p:cNvSpPr/>
          <p:nvPr/>
        </p:nvSpPr>
        <p:spPr bwMode="auto">
          <a:xfrm>
            <a:off x="4427984" y="2132856"/>
            <a:ext cx="432048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Šipka dolů 3"/>
          <p:cNvSpPr/>
          <p:nvPr/>
        </p:nvSpPr>
        <p:spPr bwMode="auto">
          <a:xfrm>
            <a:off x="4427984" y="3501008"/>
            <a:ext cx="432048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Šipka dolů 4"/>
          <p:cNvSpPr/>
          <p:nvPr/>
        </p:nvSpPr>
        <p:spPr bwMode="auto">
          <a:xfrm>
            <a:off x="4427984" y="5013176"/>
            <a:ext cx="432048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624745"/>
            <a:ext cx="828092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1. Vnější okolnosti / atmosféra:</a:t>
            </a:r>
          </a:p>
          <a:p>
            <a:pPr marL="450850" indent="-45085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větlo, teplo</a:t>
            </a: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kvalita ovzduší</a:t>
            </a: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vzdálenost </a:t>
            </a: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/ oční kontakt/ </a:t>
            </a: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rozsazení</a:t>
            </a:r>
            <a:endParaRPr lang="cs-CZ" sz="40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časování, přestávky po 20 min</a:t>
            </a:r>
            <a:r>
              <a:rPr lang="en-GB" sz="44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GB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  </a:t>
            </a:r>
            <a:endParaRPr lang="en-GB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491880" y="5805264"/>
            <a:ext cx="2304256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995936" y="429309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2411760" y="429309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827584" y="429309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5580112" y="429309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ipsa 16"/>
          <p:cNvSpPr/>
          <p:nvPr/>
        </p:nvSpPr>
        <p:spPr bwMode="auto">
          <a:xfrm>
            <a:off x="971600" y="4437112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Elipsa 17"/>
          <p:cNvSpPr/>
          <p:nvPr/>
        </p:nvSpPr>
        <p:spPr bwMode="auto">
          <a:xfrm>
            <a:off x="4355976" y="5949280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7884368" y="4437112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2987824" y="2924944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5940152" y="2924944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7164288" y="429309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3995936" y="285293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2411760" y="285293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827584" y="285293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 bwMode="auto">
          <a:xfrm>
            <a:off x="5580112" y="285293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 bwMode="auto">
          <a:xfrm>
            <a:off x="7164288" y="285293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 bwMode="auto">
          <a:xfrm>
            <a:off x="3995936" y="141277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 bwMode="auto">
          <a:xfrm>
            <a:off x="2411760" y="141277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 bwMode="auto">
          <a:xfrm>
            <a:off x="827584" y="141277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 bwMode="auto">
          <a:xfrm>
            <a:off x="5580112" y="141277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 bwMode="auto">
          <a:xfrm>
            <a:off x="7164288" y="141277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Elipsa 32"/>
          <p:cNvSpPr/>
          <p:nvPr/>
        </p:nvSpPr>
        <p:spPr bwMode="auto">
          <a:xfrm>
            <a:off x="4427984" y="1484784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491880" y="5805264"/>
            <a:ext cx="2304256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5796136" y="2636912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2051720" y="4797152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5796136" y="4797152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ipsa 16"/>
          <p:cNvSpPr/>
          <p:nvPr/>
        </p:nvSpPr>
        <p:spPr bwMode="auto">
          <a:xfrm>
            <a:off x="2483768" y="4941168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Elipsa 17"/>
          <p:cNvSpPr/>
          <p:nvPr/>
        </p:nvSpPr>
        <p:spPr bwMode="auto">
          <a:xfrm>
            <a:off x="4355976" y="5949280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6228184" y="4941168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2483768" y="3789040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6228184" y="3861048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96136" y="3717032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2051720" y="2564904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2051720" y="3645024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 bwMode="auto">
          <a:xfrm>
            <a:off x="5796136" y="1484784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 bwMode="auto">
          <a:xfrm>
            <a:off x="3923928" y="33265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 bwMode="auto">
          <a:xfrm>
            <a:off x="2051720" y="33265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 bwMode="auto">
          <a:xfrm>
            <a:off x="2051720" y="1484784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 bwMode="auto">
          <a:xfrm>
            <a:off x="5796136" y="33265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Elipsa 32"/>
          <p:cNvSpPr/>
          <p:nvPr/>
        </p:nvSpPr>
        <p:spPr bwMode="auto">
          <a:xfrm>
            <a:off x="6228184" y="2780928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Elipsa 33"/>
          <p:cNvSpPr/>
          <p:nvPr/>
        </p:nvSpPr>
        <p:spPr bwMode="auto">
          <a:xfrm>
            <a:off x="2483768" y="2708920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Elipsa 34"/>
          <p:cNvSpPr/>
          <p:nvPr/>
        </p:nvSpPr>
        <p:spPr bwMode="auto">
          <a:xfrm>
            <a:off x="2483768" y="1628800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Elipsa 35"/>
          <p:cNvSpPr/>
          <p:nvPr/>
        </p:nvSpPr>
        <p:spPr bwMode="auto">
          <a:xfrm>
            <a:off x="2483768" y="476672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Elipsa 36"/>
          <p:cNvSpPr/>
          <p:nvPr/>
        </p:nvSpPr>
        <p:spPr bwMode="auto">
          <a:xfrm>
            <a:off x="4355976" y="476672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Elipsa 37"/>
          <p:cNvSpPr/>
          <p:nvPr/>
        </p:nvSpPr>
        <p:spPr bwMode="auto">
          <a:xfrm>
            <a:off x="6228184" y="476672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Elipsa 38"/>
          <p:cNvSpPr/>
          <p:nvPr/>
        </p:nvSpPr>
        <p:spPr bwMode="auto">
          <a:xfrm>
            <a:off x="6300192" y="1628800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491880" y="5805264"/>
            <a:ext cx="2304256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995936" y="429309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2411760" y="429309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827584" y="429309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5580112" y="429309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Elipsa 17"/>
          <p:cNvSpPr/>
          <p:nvPr/>
        </p:nvSpPr>
        <p:spPr bwMode="auto">
          <a:xfrm>
            <a:off x="4355976" y="5949280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7164288" y="4293096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3995936" y="3140968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2411760" y="3140968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827584" y="3140968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 bwMode="auto">
          <a:xfrm>
            <a:off x="5580112" y="3140968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 bwMode="auto">
          <a:xfrm>
            <a:off x="7164288" y="3140968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 bwMode="auto">
          <a:xfrm>
            <a:off x="3995936" y="1988840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 bwMode="auto">
          <a:xfrm>
            <a:off x="2411760" y="1988840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 bwMode="auto">
          <a:xfrm>
            <a:off x="827584" y="1988840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 bwMode="auto">
          <a:xfrm>
            <a:off x="5580112" y="1988840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 bwMode="auto">
          <a:xfrm>
            <a:off x="7164288" y="1988840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Elipsa 32"/>
          <p:cNvSpPr/>
          <p:nvPr/>
        </p:nvSpPr>
        <p:spPr bwMode="auto">
          <a:xfrm>
            <a:off x="4427984" y="980728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 bwMode="auto">
          <a:xfrm>
            <a:off x="3995936" y="836712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bdélník 34"/>
          <p:cNvSpPr/>
          <p:nvPr/>
        </p:nvSpPr>
        <p:spPr bwMode="auto">
          <a:xfrm>
            <a:off x="2411760" y="836712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 bwMode="auto">
          <a:xfrm>
            <a:off x="827584" y="836712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 bwMode="auto">
          <a:xfrm>
            <a:off x="5580112" y="836712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bdélník 37"/>
          <p:cNvSpPr/>
          <p:nvPr/>
        </p:nvSpPr>
        <p:spPr bwMode="auto">
          <a:xfrm>
            <a:off x="7164288" y="836712"/>
            <a:ext cx="1440160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Elipsa 38"/>
          <p:cNvSpPr/>
          <p:nvPr/>
        </p:nvSpPr>
        <p:spPr bwMode="auto">
          <a:xfrm>
            <a:off x="2915816" y="980728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Elipsa 39"/>
          <p:cNvSpPr/>
          <p:nvPr/>
        </p:nvSpPr>
        <p:spPr bwMode="auto">
          <a:xfrm>
            <a:off x="6084168" y="980728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Elipsa 40"/>
          <p:cNvSpPr/>
          <p:nvPr/>
        </p:nvSpPr>
        <p:spPr bwMode="auto">
          <a:xfrm>
            <a:off x="7668344" y="980728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Elipsa 41"/>
          <p:cNvSpPr/>
          <p:nvPr/>
        </p:nvSpPr>
        <p:spPr bwMode="auto">
          <a:xfrm>
            <a:off x="1331640" y="980728"/>
            <a:ext cx="5040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4572000" cy="6885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0" y="0"/>
            <a:ext cx="4572000" cy="68853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0"/>
            <a:ext cx="4572000" cy="6885384"/>
          </a:xfrm>
          <a:prstGeom prst="rect">
            <a:avLst/>
          </a:prstGeom>
          <a:solidFill>
            <a:srgbClr val="969696"/>
          </a:solidFill>
        </p:spPr>
        <p:txBody>
          <a:bodyPr wrap="square" rtlCol="0">
            <a:spAutoFit/>
          </a:bodyPr>
          <a:lstStyle/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4572000" cy="688538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87824" y="3068960"/>
            <a:ext cx="316835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1196752"/>
            <a:ext cx="82809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Prezentace </a:t>
            </a: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– základní pravidla - grafika:</a:t>
            </a:r>
            <a:endParaRPr lang="cs-CZ" sz="3200" b="1" u="none" dirty="0" smtClean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endParaRPr lang="cs-CZ" sz="4000" dirty="0" smtClean="0"/>
          </a:p>
          <a:p>
            <a:pPr algn="ctr"/>
            <a:r>
              <a:rPr lang="cs-CZ" sz="44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Barvy </a:t>
            </a:r>
            <a:r>
              <a:rPr lang="cs-CZ" sz="44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pozadí </a:t>
            </a:r>
            <a:r>
              <a:rPr lang="cs-CZ" sz="44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- jemné, pastelové odstíny</a:t>
            </a:r>
            <a:endParaRPr lang="cs-CZ" sz="44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cs-CZ" sz="40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build="p" animBg="1"/>
      <p:bldP spid="5" grpId="0" build="p" animBg="1"/>
      <p:bldP spid="7" grpId="0" build="p" animBg="1"/>
      <p:bldP spid="410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628800"/>
            <a:ext cx="8352928" cy="3168352"/>
          </a:xfrm>
        </p:spPr>
        <p:txBody>
          <a:bodyPr/>
          <a:lstStyle/>
          <a:p>
            <a:r>
              <a:rPr lang="cs-CZ" sz="66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Studijní neúspěšnost?</a:t>
            </a:r>
            <a:br>
              <a:rPr lang="cs-CZ" sz="66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66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66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54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Jak překonat propast mezi pedagogy a studenty?</a:t>
            </a:r>
            <a:endParaRPr lang="cs-CZ" sz="54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420335"/>
            <a:ext cx="828092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4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Písmo:</a:t>
            </a:r>
          </a:p>
          <a:p>
            <a:pPr algn="ctr"/>
            <a:endParaRPr lang="cs-CZ" sz="20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4400" b="1" u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málo kontrastní, nečitelné</a:t>
            </a:r>
          </a:p>
          <a:p>
            <a:pPr algn="ctr"/>
            <a:endParaRPr lang="cs-CZ" sz="4400" b="1" u="none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4400" b="1" u="none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více </a:t>
            </a:r>
            <a:r>
              <a:rPr lang="cs-CZ" sz="4400" b="1" u="none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kontrastní, </a:t>
            </a:r>
            <a:r>
              <a:rPr lang="cs-CZ" sz="4400" b="1" u="none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hůře čitelné</a:t>
            </a:r>
          </a:p>
          <a:p>
            <a:pPr algn="ctr"/>
            <a:endParaRPr lang="cs-CZ" sz="4400" b="1" u="none" dirty="0" smtClean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44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cs-CZ" sz="44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hodně kontrastní, nejlépe čitelné</a:t>
            </a:r>
          </a:p>
          <a:p>
            <a:pPr algn="ctr"/>
            <a:endParaRPr lang="cs-CZ" sz="44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44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cs-CZ" sz="44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říliš kontrastní</a:t>
            </a:r>
            <a:endParaRPr lang="cs-CZ" sz="40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420335"/>
            <a:ext cx="828092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44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Písmo:</a:t>
            </a:r>
          </a:p>
          <a:p>
            <a:pPr algn="ctr"/>
            <a:endParaRPr lang="cs-CZ" sz="20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4400" b="1" u="none" dirty="0" smtClean="0">
                <a:solidFill>
                  <a:srgbClr val="660033"/>
                </a:solidFill>
                <a:latin typeface="Brush Script MT" pitchFamily="66" charset="0"/>
                <a:cs typeface="Calibri" pitchFamily="34" charset="0"/>
              </a:rPr>
              <a:t>nevhodné</a:t>
            </a:r>
          </a:p>
          <a:p>
            <a:pPr algn="ctr"/>
            <a:endParaRPr lang="cs-CZ" sz="4400" b="1" u="none" dirty="0" smtClean="0">
              <a:solidFill>
                <a:srgbClr val="660033"/>
              </a:solidFill>
              <a:latin typeface="Brush Script MT" pitchFamily="66" charset="0"/>
              <a:cs typeface="Calibri" pitchFamily="34" charset="0"/>
            </a:endParaRPr>
          </a:p>
          <a:p>
            <a:pPr algn="ctr"/>
            <a:r>
              <a:rPr lang="cs-CZ" sz="4400" b="1" u="none" dirty="0" smtClean="0">
                <a:solidFill>
                  <a:srgbClr val="660033"/>
                </a:solidFill>
                <a:latin typeface="Colonna MT" pitchFamily="82" charset="0"/>
                <a:cs typeface="Calibri" pitchFamily="34" charset="0"/>
              </a:rPr>
              <a:t>nevhodné</a:t>
            </a:r>
          </a:p>
          <a:p>
            <a:pPr algn="ctr"/>
            <a:endParaRPr lang="cs-CZ" sz="4400" b="1" u="none" dirty="0" smtClean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1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cs-CZ" sz="1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říliš malé</a:t>
            </a:r>
          </a:p>
          <a:p>
            <a:pPr algn="ctr"/>
            <a:endParaRPr lang="cs-CZ" sz="44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9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cs-CZ" sz="9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říliš velké</a:t>
            </a:r>
            <a:endParaRPr lang="cs-CZ" sz="96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728112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Prezentace </a:t>
            </a: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– základní pravidla - obsah:</a:t>
            </a:r>
          </a:p>
          <a:p>
            <a:pPr marL="266700" indent="-266700" algn="ctr">
              <a:lnSpc>
                <a:spcPct val="200000"/>
              </a:lnSpc>
              <a:buFont typeface="Arial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Prezentace není doslovným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zápisem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přednášky.</a:t>
            </a:r>
          </a:p>
          <a:p>
            <a:pPr marL="266700" indent="-266700" algn="ctr">
              <a:lnSpc>
                <a:spcPct val="200000"/>
              </a:lnSpc>
              <a:buFont typeface="Arial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Prezentace klade důraz na podstatné informace.</a:t>
            </a:r>
          </a:p>
          <a:p>
            <a:pPr marL="266700" indent="-266700" algn="ctr">
              <a:lnSpc>
                <a:spcPct val="200000"/>
              </a:lnSpc>
              <a:buFont typeface="Arial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Prezentace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mluví jazykem posluchačů. </a:t>
            </a:r>
          </a:p>
          <a:p>
            <a:pPr marL="266700" indent="-266700" algn="ctr">
              <a:lnSpc>
                <a:spcPct val="200000"/>
              </a:lnSpc>
              <a:buFont typeface="Arial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Prezentace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je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přehledná a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graficky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čistá.</a:t>
            </a:r>
            <a:endParaRPr lang="cs-CZ" sz="32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66700" indent="-266700" algn="ctr">
              <a:lnSpc>
                <a:spcPct val="200000"/>
              </a:lnSpc>
              <a:buFont typeface="Arial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Prezentace vypráví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příběh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cs-CZ" sz="40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260648"/>
            <a:ext cx="828092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Prezentace </a:t>
            </a: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pro současné VŠ studenty:</a:t>
            </a:r>
            <a:endParaRPr lang="cs-CZ" sz="3200" b="1" u="none" dirty="0" smtClean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vhodná fragmentizace</a:t>
            </a:r>
            <a:r>
              <a:rPr lang="en-GB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 </a:t>
            </a:r>
            <a:endParaRPr lang="cs-CZ" sz="4000" b="1" u="none" dirty="0" smtClean="0">
              <a:solidFill>
                <a:srgbClr val="660033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4000" b="1" u="none" dirty="0" err="1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polopatizace</a:t>
            </a:r>
            <a:endParaRPr lang="cs-CZ" sz="40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</a:t>
            </a: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vizualizace</a:t>
            </a: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personalizace</a:t>
            </a:r>
            <a:endParaRPr lang="en-GB" sz="40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err="1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youtuberizace</a:t>
            </a:r>
            <a:endParaRPr lang="cs-CZ" sz="40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Výsledek obrázku pro nevhodné sli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1"/>
            <a:ext cx="9120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7544" y="643335"/>
            <a:ext cx="84249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cs-CZ" sz="44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litní, selektivní, výběrový model…</a:t>
            </a:r>
            <a:endParaRPr lang="cs-CZ" b="1" u="none" dirty="0" smtClean="0">
              <a:solidFill>
                <a:srgbClr val="660033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 descr="Výsledek obrázku pro selective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3648" y="764704"/>
            <a:ext cx="6603153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kumimoji="0" lang="cs-CZ" sz="4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růměrný učitel prezentuje. </a:t>
            </a: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Dobrý učitel vysvětluje. </a:t>
            </a: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Vynikající učitel demonstruje. </a:t>
            </a: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Ú</a:t>
            </a:r>
            <a:r>
              <a:rPr kumimoji="0" lang="cs-CZ" sz="4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žasný učitel inspiruje.</a:t>
            </a: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- William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Arthur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Ward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7544" y="643335"/>
            <a:ext cx="84249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cs-CZ" sz="44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emokratizační, masový model…</a:t>
            </a:r>
            <a:endParaRPr lang="cs-CZ" b="1" u="none" dirty="0" smtClean="0">
              <a:solidFill>
                <a:srgbClr val="660033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 descr="Výsledek obrázku pro equal ac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5"/>
            <a:ext cx="9144000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828092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2. vzdělávací proces</a:t>
            </a:r>
          </a:p>
          <a:p>
            <a:pPr algn="ctr">
              <a:spcBef>
                <a:spcPct val="50000"/>
              </a:spcBef>
            </a:pPr>
            <a:r>
              <a:rPr lang="cs-CZ" sz="48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prezentace </a:t>
            </a: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</a:pPr>
            <a:r>
              <a:rPr lang="cs-CZ" sz="48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 učení se</a:t>
            </a: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</a:pPr>
            <a:r>
              <a:rPr lang="cs-CZ" sz="4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o</a:t>
            </a:r>
            <a:r>
              <a:rPr lang="cs-CZ" sz="48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svojování si učiva 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cs-CZ" sz="4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cs-CZ" sz="48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plikace v reálných situacích</a:t>
            </a:r>
            <a:r>
              <a:rPr lang="en-GB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   </a:t>
            </a:r>
            <a:endParaRPr lang="en-GB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Šipka dolů 2"/>
          <p:cNvSpPr/>
          <p:nvPr/>
        </p:nvSpPr>
        <p:spPr bwMode="auto">
          <a:xfrm>
            <a:off x="4427984" y="2132856"/>
            <a:ext cx="432048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Šipka dolů 3"/>
          <p:cNvSpPr/>
          <p:nvPr/>
        </p:nvSpPr>
        <p:spPr bwMode="auto">
          <a:xfrm>
            <a:off x="4427984" y="3501008"/>
            <a:ext cx="432048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Šipka dolů 4"/>
          <p:cNvSpPr/>
          <p:nvPr/>
        </p:nvSpPr>
        <p:spPr bwMode="auto">
          <a:xfrm>
            <a:off x="4427984" y="5013176"/>
            <a:ext cx="432048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828092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3. role/kompetence vysokoškolského pedagoga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dbornost 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 pedagogické kompetence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psychologie (intuitivní) a empatie 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rétorika a komunikace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pozitivní charisma, reálný vzor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motivace, s</a:t>
            </a: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chopnost nadchnout</a:t>
            </a:r>
            <a:endParaRPr lang="en-GB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828092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4. „evoluce“  kompetencí vysokoškolského studenta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schopnost pojmout text 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 vyjadřovací schopnosti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všeobecný rozhled 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používání internetu a komunikačních technologií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samostatnost / autonomie </a:t>
            </a:r>
            <a:r>
              <a:rPr lang="en-GB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   </a:t>
            </a:r>
            <a:endParaRPr lang="en-GB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828092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Současní vysokoškolští studenti: </a:t>
            </a:r>
          </a:p>
          <a:p>
            <a:pPr marL="273050" indent="-27305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28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neznají svět bez internetu, chytrých telefonů a sociálních sítí</a:t>
            </a:r>
            <a:endParaRPr lang="cs-CZ" sz="2800" b="1" u="none" dirty="0" smtClean="0">
              <a:solidFill>
                <a:srgbClr val="8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73050" lvl="0" indent="-273050" algn="ctr">
              <a:spcBef>
                <a:spcPts val="2400"/>
              </a:spcBef>
              <a:buFont typeface="Arial" pitchFamily="34" charset="0"/>
              <a:buChar char="•"/>
            </a:pPr>
            <a:r>
              <a:rPr lang="cs-CZ" sz="28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necítí potřebu celý den sedět u jednoho stolu – jsou on-line a v pohybu</a:t>
            </a:r>
          </a:p>
          <a:p>
            <a:pPr marL="273050" indent="-27305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28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běžně používají současně pět různých přístrojů: stolní a přenosný počítač, tablet, </a:t>
            </a:r>
            <a:r>
              <a:rPr lang="cs-CZ" sz="2800" b="1" u="none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smartphone</a:t>
            </a:r>
            <a:r>
              <a:rPr lang="cs-CZ" sz="28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pPr marL="273050" indent="-27305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28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online svět je pro ně spojuje sociální, akademické i profesionální zájmy</a:t>
            </a:r>
          </a:p>
          <a:p>
            <a:pPr marL="273050" indent="-273050" algn="ctr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8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studenti preferují ve svém vzdělávání „</a:t>
            </a:r>
            <a:r>
              <a:rPr lang="cs-CZ" sz="2800" b="1" u="none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youtube</a:t>
            </a:r>
            <a:r>
              <a:rPr lang="cs-CZ" sz="28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“ návody a cení si vrstevnického učení prostřednictvím online telefonátů, </a:t>
            </a:r>
            <a:r>
              <a:rPr lang="cs-CZ" sz="2800" b="1" u="none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chatů</a:t>
            </a:r>
            <a:r>
              <a:rPr lang="cs-CZ" sz="2800" b="1" u="none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nebo sociálních sítí…</a:t>
            </a:r>
            <a:r>
              <a:rPr lang="en-GB" sz="2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  </a:t>
            </a:r>
            <a:r>
              <a:rPr lang="en-GB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 </a:t>
            </a:r>
            <a:endParaRPr lang="en-GB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536" y="911617"/>
            <a:ext cx="83529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5. společenský a demografický vývoj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okles počtu uchazečů 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pokles </a:t>
            </a: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zájmu o přírodovědné a technické obory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MŠMT</a:t>
            </a: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GB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   </a:t>
            </a:r>
            <a:endParaRPr lang="en-GB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395</Words>
  <Application>Microsoft Office PowerPoint</Application>
  <PresentationFormat>Předvádění na obrazovce (4:3)</PresentationFormat>
  <Paragraphs>190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Default Design</vt:lpstr>
      <vt:lpstr>Tipy  a podněty                                            k efektivnímu vedení                       seminářů a přednášek</vt:lpstr>
      <vt:lpstr>Studijní neúspěšnost?  Jak překonat propast mezi pedagogy a studenty?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</vt:vector>
  </TitlesOfParts>
  <Company>FŽP-UJEP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Academic Writing and Reading</dc:title>
  <dc:creator>kolenaty</dc:creator>
  <cp:lastModifiedBy>kolenatym</cp:lastModifiedBy>
  <cp:revision>252</cp:revision>
  <dcterms:created xsi:type="dcterms:W3CDTF">2006-09-19T06:44:42Z</dcterms:created>
  <dcterms:modified xsi:type="dcterms:W3CDTF">2018-12-18T11:46:01Z</dcterms:modified>
</cp:coreProperties>
</file>