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9" r:id="rId3"/>
    <p:sldId id="333" r:id="rId4"/>
    <p:sldId id="420" r:id="rId5"/>
    <p:sldId id="264" r:id="rId6"/>
    <p:sldId id="265" r:id="rId7"/>
    <p:sldId id="456"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47" r:id="rId24"/>
    <p:sldId id="439" r:id="rId25"/>
    <p:sldId id="440" r:id="rId26"/>
    <p:sldId id="441" r:id="rId27"/>
    <p:sldId id="442" r:id="rId28"/>
    <p:sldId id="443" r:id="rId29"/>
    <p:sldId id="444" r:id="rId30"/>
    <p:sldId id="445" r:id="rId31"/>
    <p:sldId id="446" r:id="rId32"/>
    <p:sldId id="448" r:id="rId33"/>
    <p:sldId id="449" r:id="rId34"/>
    <p:sldId id="450" r:id="rId35"/>
    <p:sldId id="451" r:id="rId36"/>
    <p:sldId id="455" r:id="rId37"/>
    <p:sldId id="452" r:id="rId38"/>
    <p:sldId id="453" r:id="rId39"/>
    <p:sldId id="454" r:id="rId40"/>
  </p:sldIdLst>
  <p:sldSz cx="9144000" cy="6858000" type="screen4x3"/>
  <p:notesSz cx="6858000" cy="9144000"/>
  <p:defaultTextStyle>
    <a:defPPr>
      <a:defRPr lang="cs-CZ"/>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FFFF00"/>
    <a:srgbClr val="FFFFFF"/>
    <a:srgbClr val="FFFF99"/>
    <a:srgbClr val="FFCC66"/>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93" autoAdjust="0"/>
    <p:restoredTop sz="90709" autoAdjust="0"/>
  </p:normalViewPr>
  <p:slideViewPr>
    <p:cSldViewPr>
      <p:cViewPr varScale="1">
        <p:scale>
          <a:sx n="99" d="100"/>
          <a:sy n="99" d="100"/>
        </p:scale>
        <p:origin x="25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en-GB"/>
          </a:p>
        </p:txBody>
      </p:sp>
      <p:sp>
        <p:nvSpPr>
          <p:cNvPr id="4" name="Rectangle 4">
            <a:extLst>
              <a:ext uri="{FF2B5EF4-FFF2-40B4-BE49-F238E27FC236}">
                <a16:creationId xmlns:a16="http://schemas.microsoft.com/office/drawing/2014/main" id="{A5A9E624-D6A0-4DBB-AF50-B814A951444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169AD280-8603-4948-8447-28F929AB122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9C917EB9-2613-4E7B-BD61-8CDAE6F19AEF}"/>
              </a:ext>
            </a:extLst>
          </p:cNvPr>
          <p:cNvSpPr>
            <a:spLocks noGrp="1" noChangeArrowheads="1"/>
          </p:cNvSpPr>
          <p:nvPr>
            <p:ph type="sldNum" sz="quarter" idx="12"/>
          </p:nvPr>
        </p:nvSpPr>
        <p:spPr>
          <a:ln/>
        </p:spPr>
        <p:txBody>
          <a:bodyPr/>
          <a:lstStyle>
            <a:lvl1pPr>
              <a:defRPr/>
            </a:lvl1pPr>
          </a:lstStyle>
          <a:p>
            <a:fld id="{50CDD799-E806-439D-8EA5-231CEB167CCE}" type="slidenum">
              <a:rPr lang="cs-CZ" altLang="cs-CZ"/>
              <a:pPr/>
              <a:t>‹#›</a:t>
            </a:fld>
            <a:endParaRPr lang="cs-CZ" altLang="cs-CZ"/>
          </a:p>
        </p:txBody>
      </p:sp>
    </p:spTree>
    <p:extLst>
      <p:ext uri="{BB962C8B-B14F-4D97-AF65-F5344CB8AC3E}">
        <p14:creationId xmlns:p14="http://schemas.microsoft.com/office/powerpoint/2010/main" val="350686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Rectangle 4">
            <a:extLst>
              <a:ext uri="{FF2B5EF4-FFF2-40B4-BE49-F238E27FC236}">
                <a16:creationId xmlns:a16="http://schemas.microsoft.com/office/drawing/2014/main" id="{5D04C58F-DF41-415A-A9EB-B32F06FE8ED3}"/>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F3E3F9D2-D3FE-4E35-862B-C4C66F35F64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F9D63E5-32C5-41FC-9B5D-1C8F27B67652}"/>
              </a:ext>
            </a:extLst>
          </p:cNvPr>
          <p:cNvSpPr>
            <a:spLocks noGrp="1" noChangeArrowheads="1"/>
          </p:cNvSpPr>
          <p:nvPr>
            <p:ph type="sldNum" sz="quarter" idx="12"/>
          </p:nvPr>
        </p:nvSpPr>
        <p:spPr>
          <a:ln/>
        </p:spPr>
        <p:txBody>
          <a:bodyPr/>
          <a:lstStyle>
            <a:lvl1pPr>
              <a:defRPr/>
            </a:lvl1pPr>
          </a:lstStyle>
          <a:p>
            <a:fld id="{81DD0BC9-EED5-46A5-9893-AE32192C9E29}" type="slidenum">
              <a:rPr lang="cs-CZ" altLang="cs-CZ"/>
              <a:pPr/>
              <a:t>‹#›</a:t>
            </a:fld>
            <a:endParaRPr lang="cs-CZ" altLang="cs-CZ"/>
          </a:p>
        </p:txBody>
      </p:sp>
    </p:spTree>
    <p:extLst>
      <p:ext uri="{BB962C8B-B14F-4D97-AF65-F5344CB8AC3E}">
        <p14:creationId xmlns:p14="http://schemas.microsoft.com/office/powerpoint/2010/main" val="301918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Rectangle 4">
            <a:extLst>
              <a:ext uri="{FF2B5EF4-FFF2-40B4-BE49-F238E27FC236}">
                <a16:creationId xmlns:a16="http://schemas.microsoft.com/office/drawing/2014/main" id="{85043A41-399F-4489-88FC-E822745782F4}"/>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BFDC3CBF-B41C-440A-8FC5-01EDA746082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E519BBA-C90A-4214-8F4C-5CF4EC2B734D}"/>
              </a:ext>
            </a:extLst>
          </p:cNvPr>
          <p:cNvSpPr>
            <a:spLocks noGrp="1" noChangeArrowheads="1"/>
          </p:cNvSpPr>
          <p:nvPr>
            <p:ph type="sldNum" sz="quarter" idx="12"/>
          </p:nvPr>
        </p:nvSpPr>
        <p:spPr>
          <a:ln/>
        </p:spPr>
        <p:txBody>
          <a:bodyPr/>
          <a:lstStyle>
            <a:lvl1pPr>
              <a:defRPr/>
            </a:lvl1pPr>
          </a:lstStyle>
          <a:p>
            <a:fld id="{3AD66C42-F2C5-4F15-8772-5D092DC9BCE3}" type="slidenum">
              <a:rPr lang="cs-CZ" altLang="cs-CZ"/>
              <a:pPr/>
              <a:t>‹#›</a:t>
            </a:fld>
            <a:endParaRPr lang="cs-CZ" altLang="cs-CZ"/>
          </a:p>
        </p:txBody>
      </p:sp>
    </p:spTree>
    <p:extLst>
      <p:ext uri="{BB962C8B-B14F-4D97-AF65-F5344CB8AC3E}">
        <p14:creationId xmlns:p14="http://schemas.microsoft.com/office/powerpoint/2010/main" val="303358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Kliknutím lze upravit styl.</a:t>
            </a:r>
            <a:endParaRPr lang="en-GB"/>
          </a:p>
        </p:txBody>
      </p:sp>
      <p:sp>
        <p:nvSpPr>
          <p:cNvPr id="3" name="Zástupný symbol pro tabulku 2"/>
          <p:cNvSpPr>
            <a:spLocks noGrp="1"/>
          </p:cNvSpPr>
          <p:nvPr>
            <p:ph type="tbl" idx="1"/>
          </p:nvPr>
        </p:nvSpPr>
        <p:spPr>
          <a:xfrm>
            <a:off x="685800" y="1981200"/>
            <a:ext cx="7772400" cy="4114800"/>
          </a:xfrm>
        </p:spPr>
        <p:txBody>
          <a:bodyPr/>
          <a:lstStyle/>
          <a:p>
            <a:pPr lvl="0"/>
            <a:endParaRPr lang="en-GB" noProof="0"/>
          </a:p>
        </p:txBody>
      </p:sp>
      <p:sp>
        <p:nvSpPr>
          <p:cNvPr id="4" name="Rectangle 4">
            <a:extLst>
              <a:ext uri="{FF2B5EF4-FFF2-40B4-BE49-F238E27FC236}">
                <a16:creationId xmlns:a16="http://schemas.microsoft.com/office/drawing/2014/main" id="{16E74DDE-F334-4D1E-A019-5D5EC7DB352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6E06509B-490E-478C-B6EC-B2591B5994A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2E73C55-FEDB-4130-8389-F60EDE8D4961}"/>
              </a:ext>
            </a:extLst>
          </p:cNvPr>
          <p:cNvSpPr>
            <a:spLocks noGrp="1" noChangeArrowheads="1"/>
          </p:cNvSpPr>
          <p:nvPr>
            <p:ph type="sldNum" sz="quarter" idx="12"/>
          </p:nvPr>
        </p:nvSpPr>
        <p:spPr>
          <a:ln/>
        </p:spPr>
        <p:txBody>
          <a:bodyPr/>
          <a:lstStyle>
            <a:lvl1pPr>
              <a:defRPr/>
            </a:lvl1pPr>
          </a:lstStyle>
          <a:p>
            <a:fld id="{DC9D49D9-9569-427D-BF31-39E85B29B39B}" type="slidenum">
              <a:rPr lang="cs-CZ" altLang="cs-CZ"/>
              <a:pPr/>
              <a:t>‹#›</a:t>
            </a:fld>
            <a:endParaRPr lang="cs-CZ" altLang="cs-CZ"/>
          </a:p>
        </p:txBody>
      </p:sp>
    </p:spTree>
    <p:extLst>
      <p:ext uri="{BB962C8B-B14F-4D97-AF65-F5344CB8AC3E}">
        <p14:creationId xmlns:p14="http://schemas.microsoft.com/office/powerpoint/2010/main" val="16818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Rectangle 4">
            <a:extLst>
              <a:ext uri="{FF2B5EF4-FFF2-40B4-BE49-F238E27FC236}">
                <a16:creationId xmlns:a16="http://schemas.microsoft.com/office/drawing/2014/main" id="{F4669E7A-54D4-4B1B-A0B7-ADC8712F570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3AA272F-1689-4EA7-86F0-06FFE6B59CD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A56D7119-F5DE-4F43-9ED7-7473B25F50A8}"/>
              </a:ext>
            </a:extLst>
          </p:cNvPr>
          <p:cNvSpPr>
            <a:spLocks noGrp="1" noChangeArrowheads="1"/>
          </p:cNvSpPr>
          <p:nvPr>
            <p:ph type="sldNum" sz="quarter" idx="12"/>
          </p:nvPr>
        </p:nvSpPr>
        <p:spPr>
          <a:ln/>
        </p:spPr>
        <p:txBody>
          <a:bodyPr/>
          <a:lstStyle>
            <a:lvl1pPr>
              <a:defRPr/>
            </a:lvl1pPr>
          </a:lstStyle>
          <a:p>
            <a:fld id="{ADC31E21-F3E2-425C-B4FE-88F134259589}" type="slidenum">
              <a:rPr lang="cs-CZ" altLang="cs-CZ"/>
              <a:pPr/>
              <a:t>‹#›</a:t>
            </a:fld>
            <a:endParaRPr lang="cs-CZ" altLang="cs-CZ"/>
          </a:p>
        </p:txBody>
      </p:sp>
    </p:spTree>
    <p:extLst>
      <p:ext uri="{BB962C8B-B14F-4D97-AF65-F5344CB8AC3E}">
        <p14:creationId xmlns:p14="http://schemas.microsoft.com/office/powerpoint/2010/main" val="242944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319764E6-8203-4B3A-9109-5E0D03B3DC2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2B0F9EB-EBC3-41F5-8025-EFA1848D5C0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64EECB40-72F9-46C3-B34D-B8ECBAEBD14D}"/>
              </a:ext>
            </a:extLst>
          </p:cNvPr>
          <p:cNvSpPr>
            <a:spLocks noGrp="1" noChangeArrowheads="1"/>
          </p:cNvSpPr>
          <p:nvPr>
            <p:ph type="sldNum" sz="quarter" idx="12"/>
          </p:nvPr>
        </p:nvSpPr>
        <p:spPr>
          <a:ln/>
        </p:spPr>
        <p:txBody>
          <a:bodyPr/>
          <a:lstStyle>
            <a:lvl1pPr>
              <a:defRPr/>
            </a:lvl1pPr>
          </a:lstStyle>
          <a:p>
            <a:fld id="{B6F3B2AB-1CE9-4932-84A1-4394D93D8933}" type="slidenum">
              <a:rPr lang="cs-CZ" altLang="cs-CZ"/>
              <a:pPr/>
              <a:t>‹#›</a:t>
            </a:fld>
            <a:endParaRPr lang="cs-CZ" altLang="cs-CZ"/>
          </a:p>
        </p:txBody>
      </p:sp>
    </p:spTree>
    <p:extLst>
      <p:ext uri="{BB962C8B-B14F-4D97-AF65-F5344CB8AC3E}">
        <p14:creationId xmlns:p14="http://schemas.microsoft.com/office/powerpoint/2010/main" val="1451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Rectangle 4">
            <a:extLst>
              <a:ext uri="{FF2B5EF4-FFF2-40B4-BE49-F238E27FC236}">
                <a16:creationId xmlns:a16="http://schemas.microsoft.com/office/drawing/2014/main" id="{1347E615-D0E9-4F7D-98EC-41B9E2DC3B7C}"/>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D4A8059-F8F0-4AC0-8BBB-11883DCEF1E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5D2F442-86DE-4655-99EF-C6E9166DB206}"/>
              </a:ext>
            </a:extLst>
          </p:cNvPr>
          <p:cNvSpPr>
            <a:spLocks noGrp="1" noChangeArrowheads="1"/>
          </p:cNvSpPr>
          <p:nvPr>
            <p:ph type="sldNum" sz="quarter" idx="12"/>
          </p:nvPr>
        </p:nvSpPr>
        <p:spPr>
          <a:ln/>
        </p:spPr>
        <p:txBody>
          <a:bodyPr/>
          <a:lstStyle>
            <a:lvl1pPr>
              <a:defRPr/>
            </a:lvl1pPr>
          </a:lstStyle>
          <a:p>
            <a:fld id="{0B91CB15-6EC7-491F-9E34-FC1E6FC0B124}" type="slidenum">
              <a:rPr lang="cs-CZ" altLang="cs-CZ"/>
              <a:pPr/>
              <a:t>‹#›</a:t>
            </a:fld>
            <a:endParaRPr lang="cs-CZ" altLang="cs-CZ"/>
          </a:p>
        </p:txBody>
      </p:sp>
    </p:spTree>
    <p:extLst>
      <p:ext uri="{BB962C8B-B14F-4D97-AF65-F5344CB8AC3E}">
        <p14:creationId xmlns:p14="http://schemas.microsoft.com/office/powerpoint/2010/main" val="37526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Rectangle 4">
            <a:extLst>
              <a:ext uri="{FF2B5EF4-FFF2-40B4-BE49-F238E27FC236}">
                <a16:creationId xmlns:a16="http://schemas.microsoft.com/office/drawing/2014/main" id="{0C491BC9-5EC6-4092-9D9E-425F2D103157}"/>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11263473-6CA1-4037-A5D9-F0622083460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0B55A13C-C9FE-4E66-8B05-84979EA83276}"/>
              </a:ext>
            </a:extLst>
          </p:cNvPr>
          <p:cNvSpPr>
            <a:spLocks noGrp="1" noChangeArrowheads="1"/>
          </p:cNvSpPr>
          <p:nvPr>
            <p:ph type="sldNum" sz="quarter" idx="12"/>
          </p:nvPr>
        </p:nvSpPr>
        <p:spPr>
          <a:ln/>
        </p:spPr>
        <p:txBody>
          <a:bodyPr/>
          <a:lstStyle>
            <a:lvl1pPr>
              <a:defRPr/>
            </a:lvl1pPr>
          </a:lstStyle>
          <a:p>
            <a:fld id="{40CF5DFF-1679-4A3F-A486-1DAB5C9D1885}" type="slidenum">
              <a:rPr lang="cs-CZ" altLang="cs-CZ"/>
              <a:pPr/>
              <a:t>‹#›</a:t>
            </a:fld>
            <a:endParaRPr lang="cs-CZ" altLang="cs-CZ"/>
          </a:p>
        </p:txBody>
      </p:sp>
    </p:spTree>
    <p:extLst>
      <p:ext uri="{BB962C8B-B14F-4D97-AF65-F5344CB8AC3E}">
        <p14:creationId xmlns:p14="http://schemas.microsoft.com/office/powerpoint/2010/main" val="11544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Rectangle 4">
            <a:extLst>
              <a:ext uri="{FF2B5EF4-FFF2-40B4-BE49-F238E27FC236}">
                <a16:creationId xmlns:a16="http://schemas.microsoft.com/office/drawing/2014/main" id="{87919533-998B-4949-AE08-C3DC65F48603}"/>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338F12-868A-4E23-9C50-7102BB1D9C2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0EC40D5E-1373-46AF-9D57-0FE7AE921187}"/>
              </a:ext>
            </a:extLst>
          </p:cNvPr>
          <p:cNvSpPr>
            <a:spLocks noGrp="1" noChangeArrowheads="1"/>
          </p:cNvSpPr>
          <p:nvPr>
            <p:ph type="sldNum" sz="quarter" idx="12"/>
          </p:nvPr>
        </p:nvSpPr>
        <p:spPr>
          <a:ln/>
        </p:spPr>
        <p:txBody>
          <a:bodyPr/>
          <a:lstStyle>
            <a:lvl1pPr>
              <a:defRPr/>
            </a:lvl1pPr>
          </a:lstStyle>
          <a:p>
            <a:fld id="{3C7EB94A-9C86-43E4-A6C4-3721FA116E7D}" type="slidenum">
              <a:rPr lang="cs-CZ" altLang="cs-CZ"/>
              <a:pPr/>
              <a:t>‹#›</a:t>
            </a:fld>
            <a:endParaRPr lang="cs-CZ" altLang="cs-CZ"/>
          </a:p>
        </p:txBody>
      </p:sp>
    </p:spTree>
    <p:extLst>
      <p:ext uri="{BB962C8B-B14F-4D97-AF65-F5344CB8AC3E}">
        <p14:creationId xmlns:p14="http://schemas.microsoft.com/office/powerpoint/2010/main" val="98244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417159-F70C-4FD8-987B-C651C5E60D44}"/>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4C1067E1-55FF-4D42-A728-B3DEAC81E64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7DB9C575-87F6-4DF4-B508-87928CBC7AE9}"/>
              </a:ext>
            </a:extLst>
          </p:cNvPr>
          <p:cNvSpPr>
            <a:spLocks noGrp="1" noChangeArrowheads="1"/>
          </p:cNvSpPr>
          <p:nvPr>
            <p:ph type="sldNum" sz="quarter" idx="12"/>
          </p:nvPr>
        </p:nvSpPr>
        <p:spPr>
          <a:ln/>
        </p:spPr>
        <p:txBody>
          <a:bodyPr/>
          <a:lstStyle>
            <a:lvl1pPr>
              <a:defRPr/>
            </a:lvl1pPr>
          </a:lstStyle>
          <a:p>
            <a:fld id="{6AAFDA79-5AE8-4BC6-922A-01006A22D243}" type="slidenum">
              <a:rPr lang="cs-CZ" altLang="cs-CZ"/>
              <a:pPr/>
              <a:t>‹#›</a:t>
            </a:fld>
            <a:endParaRPr lang="cs-CZ" altLang="cs-CZ"/>
          </a:p>
        </p:txBody>
      </p:sp>
    </p:spTree>
    <p:extLst>
      <p:ext uri="{BB962C8B-B14F-4D97-AF65-F5344CB8AC3E}">
        <p14:creationId xmlns:p14="http://schemas.microsoft.com/office/powerpoint/2010/main" val="233739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00A32054-6D11-488D-87D5-D2D67796404E}"/>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D8121572-D62D-4256-93E5-FB0DE23001E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BA35874-6A45-44AB-A320-6072933DB5B5}"/>
              </a:ext>
            </a:extLst>
          </p:cNvPr>
          <p:cNvSpPr>
            <a:spLocks noGrp="1" noChangeArrowheads="1"/>
          </p:cNvSpPr>
          <p:nvPr>
            <p:ph type="sldNum" sz="quarter" idx="12"/>
          </p:nvPr>
        </p:nvSpPr>
        <p:spPr>
          <a:ln/>
        </p:spPr>
        <p:txBody>
          <a:bodyPr/>
          <a:lstStyle>
            <a:lvl1pPr>
              <a:defRPr/>
            </a:lvl1pPr>
          </a:lstStyle>
          <a:p>
            <a:fld id="{9D3352DB-E721-4B79-B0B9-5125E318BE87}" type="slidenum">
              <a:rPr lang="cs-CZ" altLang="cs-CZ"/>
              <a:pPr/>
              <a:t>‹#›</a:t>
            </a:fld>
            <a:endParaRPr lang="cs-CZ" altLang="cs-CZ"/>
          </a:p>
        </p:txBody>
      </p:sp>
    </p:spTree>
    <p:extLst>
      <p:ext uri="{BB962C8B-B14F-4D97-AF65-F5344CB8AC3E}">
        <p14:creationId xmlns:p14="http://schemas.microsoft.com/office/powerpoint/2010/main" val="118700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E8C13B82-C941-4E1A-957C-526268A8D2B7}"/>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57200033-615D-404B-8E1B-8C77EF1FD95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7DE24F61-0202-49AC-AF86-EB294E251631}"/>
              </a:ext>
            </a:extLst>
          </p:cNvPr>
          <p:cNvSpPr>
            <a:spLocks noGrp="1" noChangeArrowheads="1"/>
          </p:cNvSpPr>
          <p:nvPr>
            <p:ph type="sldNum" sz="quarter" idx="12"/>
          </p:nvPr>
        </p:nvSpPr>
        <p:spPr>
          <a:ln/>
        </p:spPr>
        <p:txBody>
          <a:bodyPr/>
          <a:lstStyle>
            <a:lvl1pPr>
              <a:defRPr/>
            </a:lvl1pPr>
          </a:lstStyle>
          <a:p>
            <a:fld id="{D407CB57-4614-40D2-AB9B-5304E03F3B77}" type="slidenum">
              <a:rPr lang="cs-CZ" altLang="cs-CZ"/>
              <a:pPr/>
              <a:t>‹#›</a:t>
            </a:fld>
            <a:endParaRPr lang="cs-CZ" altLang="cs-CZ"/>
          </a:p>
        </p:txBody>
      </p:sp>
    </p:spTree>
    <p:extLst>
      <p:ext uri="{BB962C8B-B14F-4D97-AF65-F5344CB8AC3E}">
        <p14:creationId xmlns:p14="http://schemas.microsoft.com/office/powerpoint/2010/main" val="307700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27F97-41E3-41BF-B18D-BD303BEA7CD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6257B04B-468D-4949-A053-6EB05B89341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76ACA73B-3E15-46AD-B14E-1952D14E27D1}"/>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cs-CZ"/>
          </a:p>
        </p:txBody>
      </p:sp>
      <p:sp>
        <p:nvSpPr>
          <p:cNvPr id="1029" name="Rectangle 5">
            <a:extLst>
              <a:ext uri="{FF2B5EF4-FFF2-40B4-BE49-F238E27FC236}">
                <a16:creationId xmlns:a16="http://schemas.microsoft.com/office/drawing/2014/main" id="{9FABE29D-0C66-4FDB-8F52-357A99DC5A0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cs-CZ"/>
          </a:p>
        </p:txBody>
      </p:sp>
      <p:sp>
        <p:nvSpPr>
          <p:cNvPr id="1030" name="Rectangle 6">
            <a:extLst>
              <a:ext uri="{FF2B5EF4-FFF2-40B4-BE49-F238E27FC236}">
                <a16:creationId xmlns:a16="http://schemas.microsoft.com/office/drawing/2014/main" id="{A3E8912A-B37B-4246-B7B3-3C6CFAA9557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A44708CC-70C9-43EB-B5CF-85D24FEE5A43}"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CC"/>
            </a:gs>
          </a:gsLst>
          <a:lin ang="0" scaled="1"/>
        </a:gradFill>
        <a:effectLst/>
      </p:bgPr>
    </p:bg>
    <p:spTree>
      <p:nvGrpSpPr>
        <p:cNvPr id="1" name=""/>
        <p:cNvGrpSpPr/>
        <p:nvPr/>
      </p:nvGrpSpPr>
      <p:grpSpPr>
        <a:xfrm>
          <a:off x="0" y="0"/>
          <a:ext cx="0" cy="0"/>
          <a:chOff x="0" y="0"/>
          <a:chExt cx="0" cy="0"/>
        </a:xfrm>
      </p:grpSpPr>
      <p:sp>
        <p:nvSpPr>
          <p:cNvPr id="2050" name="WordArt 3">
            <a:extLst>
              <a:ext uri="{FF2B5EF4-FFF2-40B4-BE49-F238E27FC236}">
                <a16:creationId xmlns:a16="http://schemas.microsoft.com/office/drawing/2014/main" id="{174DCEA3-7156-496C-A4B7-13461A23B9AF}"/>
              </a:ext>
            </a:extLst>
          </p:cNvPr>
          <p:cNvSpPr>
            <a:spLocks noChangeArrowheads="1" noChangeShapeType="1" noTextEdit="1"/>
          </p:cNvSpPr>
          <p:nvPr/>
        </p:nvSpPr>
        <p:spPr bwMode="auto">
          <a:xfrm>
            <a:off x="5940425" y="188913"/>
            <a:ext cx="2397125" cy="1039812"/>
          </a:xfrm>
          <a:prstGeom prst="rect">
            <a:avLst/>
          </a:prstGeom>
        </p:spPr>
        <p:txBody>
          <a:bodyPr wrap="none" fromWordArt="1">
            <a:prstTxWarp prst="textSlantUp">
              <a:avLst>
                <a:gd name="adj" fmla="val 32056"/>
              </a:avLst>
            </a:prstTxWarp>
          </a:bodyPr>
          <a:lstStyle/>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Zásady</a:t>
            </a:r>
          </a:p>
        </p:txBody>
      </p:sp>
      <p:sp>
        <p:nvSpPr>
          <p:cNvPr id="2051" name="WordArt 4">
            <a:extLst>
              <a:ext uri="{FF2B5EF4-FFF2-40B4-BE49-F238E27FC236}">
                <a16:creationId xmlns:a16="http://schemas.microsoft.com/office/drawing/2014/main" id="{E0A99E26-115D-4B57-8B9D-D2B1224617FB}"/>
              </a:ext>
            </a:extLst>
          </p:cNvPr>
          <p:cNvSpPr>
            <a:spLocks noChangeArrowheads="1" noChangeShapeType="1" noTextEdit="1"/>
          </p:cNvSpPr>
          <p:nvPr/>
        </p:nvSpPr>
        <p:spPr bwMode="auto">
          <a:xfrm>
            <a:off x="5003800" y="1196975"/>
            <a:ext cx="3376613" cy="1187450"/>
          </a:xfrm>
          <a:prstGeom prst="rect">
            <a:avLst/>
          </a:prstGeom>
        </p:spPr>
        <p:txBody>
          <a:bodyPr wrap="none" fromWordArt="1">
            <a:prstTxWarp prst="textSlantUp">
              <a:avLst>
                <a:gd name="adj" fmla="val 32056"/>
              </a:avLst>
            </a:prstTxWarp>
          </a:bodyPr>
          <a:lstStyle/>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správné tvorby,</a:t>
            </a:r>
          </a:p>
        </p:txBody>
      </p:sp>
      <p:sp>
        <p:nvSpPr>
          <p:cNvPr id="2052" name="WordArt 5">
            <a:extLst>
              <a:ext uri="{FF2B5EF4-FFF2-40B4-BE49-F238E27FC236}">
                <a16:creationId xmlns:a16="http://schemas.microsoft.com/office/drawing/2014/main" id="{DE874795-4FDD-4C47-BDF4-AF8FBD272D07}"/>
              </a:ext>
            </a:extLst>
          </p:cNvPr>
          <p:cNvSpPr>
            <a:spLocks noChangeArrowheads="1" noChangeShapeType="1" noTextEdit="1"/>
          </p:cNvSpPr>
          <p:nvPr/>
        </p:nvSpPr>
        <p:spPr bwMode="auto">
          <a:xfrm>
            <a:off x="4356100" y="2349500"/>
            <a:ext cx="4070350" cy="1338263"/>
          </a:xfrm>
          <a:prstGeom prst="rect">
            <a:avLst/>
          </a:prstGeom>
        </p:spPr>
        <p:txBody>
          <a:bodyPr wrap="none" fromWordArt="1">
            <a:prstTxWarp prst="textSlantUp">
              <a:avLst>
                <a:gd name="adj" fmla="val 32056"/>
              </a:avLst>
            </a:prstTxWarp>
          </a:bodyPr>
          <a:lstStyle/>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použití a hodnocení</a:t>
            </a:r>
          </a:p>
        </p:txBody>
      </p:sp>
      <p:sp>
        <p:nvSpPr>
          <p:cNvPr id="2053" name="WordArt 6">
            <a:extLst>
              <a:ext uri="{FF2B5EF4-FFF2-40B4-BE49-F238E27FC236}">
                <a16:creationId xmlns:a16="http://schemas.microsoft.com/office/drawing/2014/main" id="{B4144CB1-AE41-47E2-85BF-7E602D28EE39}"/>
              </a:ext>
            </a:extLst>
          </p:cNvPr>
          <p:cNvSpPr>
            <a:spLocks noChangeArrowheads="1" noChangeShapeType="1" noTextEdit="1"/>
          </p:cNvSpPr>
          <p:nvPr/>
        </p:nvSpPr>
        <p:spPr bwMode="auto">
          <a:xfrm>
            <a:off x="3635375" y="3644900"/>
            <a:ext cx="4824413" cy="1533525"/>
          </a:xfrm>
          <a:prstGeom prst="rect">
            <a:avLst/>
          </a:prstGeom>
        </p:spPr>
        <p:txBody>
          <a:bodyPr wrap="none" fromWordArt="1">
            <a:prstTxWarp prst="textSlantUp">
              <a:avLst>
                <a:gd name="adj" fmla="val 32056"/>
              </a:avLst>
            </a:prstTxWarp>
          </a:bodyPr>
          <a:lstStyle/>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didaktických testů</a:t>
            </a:r>
          </a:p>
        </p:txBody>
      </p:sp>
      <p:sp>
        <p:nvSpPr>
          <p:cNvPr id="2054" name="Rectangle 7">
            <a:extLst>
              <a:ext uri="{FF2B5EF4-FFF2-40B4-BE49-F238E27FC236}">
                <a16:creationId xmlns:a16="http://schemas.microsoft.com/office/drawing/2014/main" id="{BD09084E-04F3-466F-B173-13D5976794DA}"/>
              </a:ext>
            </a:extLst>
          </p:cNvPr>
          <p:cNvSpPr>
            <a:spLocks noChangeArrowheads="1"/>
          </p:cNvSpPr>
          <p:nvPr/>
        </p:nvSpPr>
        <p:spPr bwMode="auto">
          <a:xfrm>
            <a:off x="684213" y="4652963"/>
            <a:ext cx="2590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1800" i="1">
                <a:solidFill>
                  <a:srgbClr val="010000"/>
                </a:solidFill>
                <a:latin typeface="Garamond" panose="02020404030301010803" pitchFamily="18" charset="0"/>
              </a:rPr>
              <a:t>Pedagogická fakulta UJEP</a:t>
            </a:r>
          </a:p>
          <a:p>
            <a:pPr algn="ctr" eaLnBrk="1" hangingPunct="1"/>
            <a:r>
              <a:rPr lang="cs-CZ" altLang="cs-CZ" sz="1800" i="1">
                <a:solidFill>
                  <a:srgbClr val="010000"/>
                </a:solidFill>
                <a:latin typeface="Garamond" panose="02020404030301010803" pitchFamily="18" charset="0"/>
              </a:rPr>
              <a:t>Ústí nad Labem</a:t>
            </a:r>
          </a:p>
        </p:txBody>
      </p:sp>
      <p:pic>
        <p:nvPicPr>
          <p:cNvPr id="2055" name="Picture 8">
            <a:extLst>
              <a:ext uri="{FF2B5EF4-FFF2-40B4-BE49-F238E27FC236}">
                <a16:creationId xmlns:a16="http://schemas.microsoft.com/office/drawing/2014/main" id="{B6715CCF-059E-4CA2-BD26-15C6297AE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4675"/>
            <a:ext cx="24479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0">
            <a:extLst>
              <a:ext uri="{FF2B5EF4-FFF2-40B4-BE49-F238E27FC236}">
                <a16:creationId xmlns:a16="http://schemas.microsoft.com/office/drawing/2014/main" id="{9966B31D-80D7-4435-B55B-0C43C616531C}"/>
              </a:ext>
            </a:extLst>
          </p:cNvPr>
          <p:cNvSpPr txBox="1">
            <a:spLocks noChangeArrowheads="1"/>
          </p:cNvSpPr>
          <p:nvPr/>
        </p:nvSpPr>
        <p:spPr bwMode="auto">
          <a:xfrm>
            <a:off x="611188" y="69215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pic>
        <p:nvPicPr>
          <p:cNvPr id="2059" name="Picture 11">
            <a:extLst>
              <a:ext uri="{FF2B5EF4-FFF2-40B4-BE49-F238E27FC236}">
                <a16:creationId xmlns:a16="http://schemas.microsoft.com/office/drawing/2014/main" id="{A9E47BE7-40F5-4F62-9CA2-32D4EA8C7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1541463"/>
            <a:ext cx="37719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a:extLst>
              <a:ext uri="{FF2B5EF4-FFF2-40B4-BE49-F238E27FC236}">
                <a16:creationId xmlns:a16="http://schemas.microsoft.com/office/drawing/2014/main" id="{E5A1DE41-9D7A-4619-9EB6-F0F302315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0"/>
            <a:ext cx="29337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714F9BC9-A099-48CF-8302-A8794D125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2168525"/>
            <a:ext cx="3367088"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a:extLst>
              <a:ext uri="{FF2B5EF4-FFF2-40B4-BE49-F238E27FC236}">
                <a16:creationId xmlns:a16="http://schemas.microsoft.com/office/drawing/2014/main" id="{6EC293E5-3D3F-4933-AEE1-88CBEC418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263" y="0"/>
            <a:ext cx="33655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a:extLst>
              <a:ext uri="{FF2B5EF4-FFF2-40B4-BE49-F238E27FC236}">
                <a16:creationId xmlns:a16="http://schemas.microsoft.com/office/drawing/2014/main" id="{369518DD-2FFB-4990-B4F9-5E1397100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100" y="-4763"/>
            <a:ext cx="3511550" cy="480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a:extLst>
              <a:ext uri="{FF2B5EF4-FFF2-40B4-BE49-F238E27FC236}">
                <a16:creationId xmlns:a16="http://schemas.microsoft.com/office/drawing/2014/main" id="{EAA7AE48-70EF-4BD8-8CDC-D93B066DEA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16250"/>
            <a:ext cx="29337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a:extLst>
              <a:ext uri="{FF2B5EF4-FFF2-40B4-BE49-F238E27FC236}">
                <a16:creationId xmlns:a16="http://schemas.microsoft.com/office/drawing/2014/main" id="{D4A3490C-165B-4178-9C34-DDFFF37B6F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2438" y="3040063"/>
            <a:ext cx="29813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a:extLst>
              <a:ext uri="{FF2B5EF4-FFF2-40B4-BE49-F238E27FC236}">
                <a16:creationId xmlns:a16="http://schemas.microsoft.com/office/drawing/2014/main" id="{7D7A4F26-8831-4886-9E65-ABCE92809A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5775" y="893763"/>
            <a:ext cx="29527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a:extLst>
              <a:ext uri="{FF2B5EF4-FFF2-40B4-BE49-F238E27FC236}">
                <a16:creationId xmlns:a16="http://schemas.microsoft.com/office/drawing/2014/main" id="{A51B10CC-E40B-4925-A97E-F06523C978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1038" y="2503488"/>
            <a:ext cx="3376612"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a:extLst>
              <a:ext uri="{FF2B5EF4-FFF2-40B4-BE49-F238E27FC236}">
                <a16:creationId xmlns:a16="http://schemas.microsoft.com/office/drawing/2014/main" id="{C20FFEB5-E103-48DC-921D-DB935C4190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7525" y="1576388"/>
            <a:ext cx="39560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a:extLst>
              <a:ext uri="{FF2B5EF4-FFF2-40B4-BE49-F238E27FC236}">
                <a16:creationId xmlns:a16="http://schemas.microsoft.com/office/drawing/2014/main" id="{CA4F5512-0A45-4092-9C08-7A5485FC75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20638"/>
            <a:ext cx="4117976"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1E0C5782-C713-4FA4-888F-70483BA243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 y="1146175"/>
            <a:ext cx="4398963"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3"/>
                                        </p:tgtEl>
                                      </p:cBhvr>
                                    </p:animEffect>
                                    <p:set>
                                      <p:cBhvr>
                                        <p:cTn id="7" dur="1" fill="hold">
                                          <p:stCondLst>
                                            <p:cond delay="499"/>
                                          </p:stCondLst>
                                        </p:cTn>
                                        <p:tgtEl>
                                          <p:spTgt spid="205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2"/>
                                        </p:tgtEl>
                                      </p:cBhvr>
                                    </p:animEffect>
                                    <p:set>
                                      <p:cBhvr>
                                        <p:cTn id="10" dur="1" fill="hold">
                                          <p:stCondLst>
                                            <p:cond delay="499"/>
                                          </p:stCondLst>
                                        </p:cTn>
                                        <p:tgtEl>
                                          <p:spTgt spid="205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1"/>
                                        </p:tgtEl>
                                      </p:cBhvr>
                                    </p:animEffect>
                                    <p:set>
                                      <p:cBhvr>
                                        <p:cTn id="13" dur="1" fill="hold">
                                          <p:stCondLst>
                                            <p:cond delay="499"/>
                                          </p:stCondLst>
                                        </p:cTn>
                                        <p:tgtEl>
                                          <p:spTgt spid="205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054"/>
                                        </p:tgtEl>
                                      </p:cBhvr>
                                    </p:animEffect>
                                    <p:set>
                                      <p:cBhvr>
                                        <p:cTn id="19" dur="1" fill="hold">
                                          <p:stCondLst>
                                            <p:cond delay="499"/>
                                          </p:stCondLst>
                                        </p:cTn>
                                        <p:tgtEl>
                                          <p:spTgt spid="205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55"/>
                                        </p:tgtEl>
                                      </p:cBhvr>
                                    </p:animEffect>
                                    <p:set>
                                      <p:cBhvr>
                                        <p:cTn id="22" dur="1" fill="hold">
                                          <p:stCondLst>
                                            <p:cond delay="499"/>
                                          </p:stCondLst>
                                        </p:cTn>
                                        <p:tgtEl>
                                          <p:spTgt spid="205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59"/>
                                        </p:tgtEl>
                                        <p:attrNameLst>
                                          <p:attrName>style.visibility</p:attrName>
                                        </p:attrNameLst>
                                      </p:cBhvr>
                                      <p:to>
                                        <p:strVal val="visible"/>
                                      </p:to>
                                    </p:set>
                                    <p:animEffect transition="in" filter="fade">
                                      <p:cBhvr>
                                        <p:cTn id="27" dur="500"/>
                                        <p:tgtEl>
                                          <p:spTgt spid="2059"/>
                                        </p:tgtEl>
                                      </p:cBhvr>
                                    </p:animEffect>
                                  </p:childTnLst>
                                </p:cTn>
                              </p:par>
                              <p:par>
                                <p:cTn id="28" presetID="10" presetClass="entr" presetSubtype="0" fill="hold" nodeType="withEffect">
                                  <p:stCondLst>
                                    <p:cond delay="0"/>
                                  </p:stCondLst>
                                  <p:childTnLst>
                                    <p:set>
                                      <p:cBhvr>
                                        <p:cTn id="29" dur="1" fill="hold">
                                          <p:stCondLst>
                                            <p:cond delay="0"/>
                                          </p:stCondLst>
                                        </p:cTn>
                                        <p:tgtEl>
                                          <p:spTgt spid="2060"/>
                                        </p:tgtEl>
                                        <p:attrNameLst>
                                          <p:attrName>style.visibility</p:attrName>
                                        </p:attrNameLst>
                                      </p:cBhvr>
                                      <p:to>
                                        <p:strVal val="visible"/>
                                      </p:to>
                                    </p:set>
                                    <p:animEffect transition="in" filter="fade">
                                      <p:cBhvr>
                                        <p:cTn id="30" dur="500"/>
                                        <p:tgtEl>
                                          <p:spTgt spid="20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61"/>
                                        </p:tgtEl>
                                        <p:attrNameLst>
                                          <p:attrName>style.visibility</p:attrName>
                                        </p:attrNameLst>
                                      </p:cBhvr>
                                      <p:to>
                                        <p:strVal val="visible"/>
                                      </p:to>
                                    </p:set>
                                    <p:animEffect transition="in" filter="fade">
                                      <p:cBhvr>
                                        <p:cTn id="35" dur="500"/>
                                        <p:tgtEl>
                                          <p:spTgt spid="2061"/>
                                        </p:tgtEl>
                                      </p:cBhvr>
                                    </p:animEffect>
                                  </p:childTnLst>
                                </p:cTn>
                              </p:par>
                              <p:par>
                                <p:cTn id="36" presetID="10" presetClass="entr" presetSubtype="0" fill="hold" nodeType="withEffect">
                                  <p:stCondLst>
                                    <p:cond delay="0"/>
                                  </p:stCondLst>
                                  <p:childTnLst>
                                    <p:set>
                                      <p:cBhvr>
                                        <p:cTn id="37" dur="1" fill="hold">
                                          <p:stCondLst>
                                            <p:cond delay="0"/>
                                          </p:stCondLst>
                                        </p:cTn>
                                        <p:tgtEl>
                                          <p:spTgt spid="2062"/>
                                        </p:tgtEl>
                                        <p:attrNameLst>
                                          <p:attrName>style.visibility</p:attrName>
                                        </p:attrNameLst>
                                      </p:cBhvr>
                                      <p:to>
                                        <p:strVal val="visible"/>
                                      </p:to>
                                    </p:set>
                                    <p:animEffect transition="in" filter="fade">
                                      <p:cBhvr>
                                        <p:cTn id="38" dur="500"/>
                                        <p:tgtEl>
                                          <p:spTgt spid="20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064"/>
                                        </p:tgtEl>
                                        <p:attrNameLst>
                                          <p:attrName>style.visibility</p:attrName>
                                        </p:attrNameLst>
                                      </p:cBhvr>
                                      <p:to>
                                        <p:strVal val="visible"/>
                                      </p:to>
                                    </p:set>
                                    <p:animEffect transition="in" filter="fade">
                                      <p:cBhvr>
                                        <p:cTn id="43" dur="500"/>
                                        <p:tgtEl>
                                          <p:spTgt spid="2064"/>
                                        </p:tgtEl>
                                      </p:cBhvr>
                                    </p:animEffect>
                                  </p:childTnLst>
                                </p:cTn>
                              </p:par>
                              <p:par>
                                <p:cTn id="44" presetID="10" presetClass="entr" presetSubtype="0" fill="hold" nodeType="withEffect">
                                  <p:stCondLst>
                                    <p:cond delay="0"/>
                                  </p:stCondLst>
                                  <p:childTnLst>
                                    <p:set>
                                      <p:cBhvr>
                                        <p:cTn id="45" dur="1" fill="hold">
                                          <p:stCondLst>
                                            <p:cond delay="0"/>
                                          </p:stCondLst>
                                        </p:cTn>
                                        <p:tgtEl>
                                          <p:spTgt spid="2063"/>
                                        </p:tgtEl>
                                        <p:attrNameLst>
                                          <p:attrName>style.visibility</p:attrName>
                                        </p:attrNameLst>
                                      </p:cBhvr>
                                      <p:to>
                                        <p:strVal val="visible"/>
                                      </p:to>
                                    </p:set>
                                    <p:animEffect transition="in" filter="fade">
                                      <p:cBhvr>
                                        <p:cTn id="46" dur="500"/>
                                        <p:tgtEl>
                                          <p:spTgt spid="20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065"/>
                                        </p:tgtEl>
                                        <p:attrNameLst>
                                          <p:attrName>style.visibility</p:attrName>
                                        </p:attrNameLst>
                                      </p:cBhvr>
                                      <p:to>
                                        <p:strVal val="visible"/>
                                      </p:to>
                                    </p:set>
                                    <p:animEffect transition="in" filter="fade">
                                      <p:cBhvr>
                                        <p:cTn id="51" dur="500"/>
                                        <p:tgtEl>
                                          <p:spTgt spid="2065"/>
                                        </p:tgtEl>
                                      </p:cBhvr>
                                    </p:animEffect>
                                  </p:childTnLst>
                                </p:cTn>
                              </p:par>
                              <p:par>
                                <p:cTn id="52" presetID="10" presetClass="entr" presetSubtype="0" fill="hold" nodeType="withEffect">
                                  <p:stCondLst>
                                    <p:cond delay="0"/>
                                  </p:stCondLst>
                                  <p:childTnLst>
                                    <p:set>
                                      <p:cBhvr>
                                        <p:cTn id="53" dur="1" fill="hold">
                                          <p:stCondLst>
                                            <p:cond delay="0"/>
                                          </p:stCondLst>
                                        </p:cTn>
                                        <p:tgtEl>
                                          <p:spTgt spid="2066"/>
                                        </p:tgtEl>
                                        <p:attrNameLst>
                                          <p:attrName>style.visibility</p:attrName>
                                        </p:attrNameLst>
                                      </p:cBhvr>
                                      <p:to>
                                        <p:strVal val="visible"/>
                                      </p:to>
                                    </p:set>
                                    <p:animEffect transition="in" filter="fade">
                                      <p:cBhvr>
                                        <p:cTn id="54" dur="500"/>
                                        <p:tgtEl>
                                          <p:spTgt spid="206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067"/>
                                        </p:tgtEl>
                                        <p:attrNameLst>
                                          <p:attrName>style.visibility</p:attrName>
                                        </p:attrNameLst>
                                      </p:cBhvr>
                                      <p:to>
                                        <p:strVal val="visible"/>
                                      </p:to>
                                    </p:set>
                                    <p:animEffect transition="in" filter="fade">
                                      <p:cBhvr>
                                        <p:cTn id="59" dur="500"/>
                                        <p:tgtEl>
                                          <p:spTgt spid="2067"/>
                                        </p:tgtEl>
                                      </p:cBhvr>
                                    </p:animEffect>
                                  </p:childTnLst>
                                </p:cTn>
                              </p:par>
                              <p:par>
                                <p:cTn id="60" presetID="10" presetClass="entr" presetSubtype="0" fill="hold" nodeType="withEffect">
                                  <p:stCondLst>
                                    <p:cond delay="0"/>
                                  </p:stCondLst>
                                  <p:childTnLst>
                                    <p:set>
                                      <p:cBhvr>
                                        <p:cTn id="61" dur="1" fill="hold">
                                          <p:stCondLst>
                                            <p:cond delay="0"/>
                                          </p:stCondLst>
                                        </p:cTn>
                                        <p:tgtEl>
                                          <p:spTgt spid="2068"/>
                                        </p:tgtEl>
                                        <p:attrNameLst>
                                          <p:attrName>style.visibility</p:attrName>
                                        </p:attrNameLst>
                                      </p:cBhvr>
                                      <p:to>
                                        <p:strVal val="visible"/>
                                      </p:to>
                                    </p:set>
                                    <p:animEffect transition="in" filter="fade">
                                      <p:cBhvr>
                                        <p:cTn id="62" dur="500"/>
                                        <p:tgtEl>
                                          <p:spTgt spid="20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069"/>
                                        </p:tgtEl>
                                        <p:attrNameLst>
                                          <p:attrName>style.visibility</p:attrName>
                                        </p:attrNameLst>
                                      </p:cBhvr>
                                      <p:to>
                                        <p:strVal val="visible"/>
                                      </p:to>
                                    </p:set>
                                    <p:animEffect transition="in" filter="fade">
                                      <p:cBhvr>
                                        <p:cTn id="67" dur="500"/>
                                        <p:tgtEl>
                                          <p:spTgt spid="206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070"/>
                                        </p:tgtEl>
                                        <p:attrNameLst>
                                          <p:attrName>style.visibility</p:attrName>
                                        </p:attrNameLst>
                                      </p:cBhvr>
                                      <p:to>
                                        <p:strVal val="visible"/>
                                      </p:to>
                                    </p:set>
                                    <p:animEffect transition="in" filter="fade">
                                      <p:cBhvr>
                                        <p:cTn id="72"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4E955A66-8D02-470E-9760-A2D0A87B3E22}"/>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1507" name="WordArt 3">
            <a:extLst>
              <a:ext uri="{FF2B5EF4-FFF2-40B4-BE49-F238E27FC236}">
                <a16:creationId xmlns:a16="http://schemas.microsoft.com/office/drawing/2014/main" id="{9AAC47F8-B0A2-4021-B9C4-874AEA757380}"/>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2.Úlohy otevřené se širokou odpovědí</a:t>
            </a:r>
          </a:p>
        </p:txBody>
      </p:sp>
      <p:sp>
        <p:nvSpPr>
          <p:cNvPr id="21508" name="WordArt 4">
            <a:extLst>
              <a:ext uri="{FF2B5EF4-FFF2-40B4-BE49-F238E27FC236}">
                <a16:creationId xmlns:a16="http://schemas.microsoft.com/office/drawing/2014/main" id="{6D41EFD8-4184-4CBE-B7AA-7961558F9F10}"/>
              </a:ext>
            </a:extLst>
          </p:cNvPr>
          <p:cNvSpPr>
            <a:spLocks noChangeArrowheads="1" noChangeShapeType="1" noTextEdit="1"/>
          </p:cNvSpPr>
          <p:nvPr/>
        </p:nvSpPr>
        <p:spPr bwMode="auto">
          <a:xfrm>
            <a:off x="1371600" y="1905000"/>
            <a:ext cx="6172200" cy="6096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se strukturou vymezenou</a:t>
            </a:r>
          </a:p>
        </p:txBody>
      </p:sp>
      <p:sp>
        <p:nvSpPr>
          <p:cNvPr id="21509" name="Text Box 5">
            <a:extLst>
              <a:ext uri="{FF2B5EF4-FFF2-40B4-BE49-F238E27FC236}">
                <a16:creationId xmlns:a16="http://schemas.microsoft.com/office/drawing/2014/main" id="{C826A837-C9BF-418B-A2EF-D9DDBD29C742}"/>
              </a:ext>
            </a:extLst>
          </p:cNvPr>
          <p:cNvSpPr txBox="1">
            <a:spLocks noChangeArrowheads="1"/>
          </p:cNvSpPr>
          <p:nvPr/>
        </p:nvSpPr>
        <p:spPr bwMode="auto">
          <a:xfrm>
            <a:off x="381000" y="3444875"/>
            <a:ext cx="830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Výroba hydroxidu sodného amalgámovým způsobem. (Uveďte hlavní suroviny, způsob čištění, schéma elektrolyzéru, způsob zpracování odpadních produktů, ekologická rizika.)</a:t>
            </a:r>
          </a:p>
        </p:txBody>
      </p:sp>
      <p:sp>
        <p:nvSpPr>
          <p:cNvPr id="11270" name="Oval 7">
            <a:extLst>
              <a:ext uri="{FF2B5EF4-FFF2-40B4-BE49-F238E27FC236}">
                <a16:creationId xmlns:a16="http://schemas.microsoft.com/office/drawing/2014/main" id="{D7BD079F-4199-4022-A6FD-10F3836A041C}"/>
              </a:ext>
            </a:extLst>
          </p:cNvPr>
          <p:cNvSpPr>
            <a:spLocks noChangeArrowheads="1"/>
          </p:cNvSpPr>
          <p:nvPr/>
        </p:nvSpPr>
        <p:spPr bwMode="auto">
          <a:xfrm>
            <a:off x="7696200" y="5410200"/>
            <a:ext cx="1066800" cy="1066800"/>
          </a:xfrm>
          <a:prstGeom prst="ellipse">
            <a:avLst/>
          </a:prstGeom>
          <a:solidFill>
            <a:srgbClr val="FF99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S</a:t>
            </a:r>
          </a:p>
        </p:txBody>
      </p:sp>
      <p:pic>
        <p:nvPicPr>
          <p:cNvPr id="7" name="Picture 9">
            <a:extLst>
              <a:ext uri="{FF2B5EF4-FFF2-40B4-BE49-F238E27FC236}">
                <a16:creationId xmlns:a16="http://schemas.microsoft.com/office/drawing/2014/main" id="{CF2FD084-B9FA-4147-A0C4-91818F261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9425"/>
            <a:ext cx="9145588"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500"/>
                                        <p:tgtEl>
                                          <p:spTgt spid="215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a:extLst>
              <a:ext uri="{FF2B5EF4-FFF2-40B4-BE49-F238E27FC236}">
                <a16:creationId xmlns:a16="http://schemas.microsoft.com/office/drawing/2014/main" id="{2FC57916-F7E3-40F1-9CC5-755EF895BF5A}"/>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2531" name="WordArt 3">
            <a:extLst>
              <a:ext uri="{FF2B5EF4-FFF2-40B4-BE49-F238E27FC236}">
                <a16:creationId xmlns:a16="http://schemas.microsoft.com/office/drawing/2014/main" id="{88693727-72D4-4F11-956B-71C62CDEE758}"/>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3. Úlohy otevřené se širokou odpovědí</a:t>
            </a:r>
          </a:p>
        </p:txBody>
      </p:sp>
      <p:sp>
        <p:nvSpPr>
          <p:cNvPr id="22532" name="WordArt 4">
            <a:extLst>
              <a:ext uri="{FF2B5EF4-FFF2-40B4-BE49-F238E27FC236}">
                <a16:creationId xmlns:a16="http://schemas.microsoft.com/office/drawing/2014/main" id="{D3F917CF-FEFC-4E1F-A22C-20FEDC5408AE}"/>
              </a:ext>
            </a:extLst>
          </p:cNvPr>
          <p:cNvSpPr>
            <a:spLocks noChangeArrowheads="1" noChangeShapeType="1" noTextEdit="1"/>
          </p:cNvSpPr>
          <p:nvPr/>
        </p:nvSpPr>
        <p:spPr bwMode="auto">
          <a:xfrm>
            <a:off x="1371600" y="1905000"/>
            <a:ext cx="6477000" cy="4572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se strukturou danou konvencí </a:t>
            </a:r>
          </a:p>
        </p:txBody>
      </p:sp>
      <p:sp>
        <p:nvSpPr>
          <p:cNvPr id="22533" name="Text Box 5">
            <a:extLst>
              <a:ext uri="{FF2B5EF4-FFF2-40B4-BE49-F238E27FC236}">
                <a16:creationId xmlns:a16="http://schemas.microsoft.com/office/drawing/2014/main" id="{3F1B4AE5-220B-49DB-B7BA-F690FA71CC23}"/>
              </a:ext>
            </a:extLst>
          </p:cNvPr>
          <p:cNvSpPr txBox="1">
            <a:spLocks noChangeArrowheads="1"/>
          </p:cNvSpPr>
          <p:nvPr/>
        </p:nvSpPr>
        <p:spPr bwMode="auto">
          <a:xfrm>
            <a:off x="381000" y="3444875"/>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Popište jednotlivá stadia vývoje hmyzu s proměnou dokonalou</a:t>
            </a:r>
          </a:p>
        </p:txBody>
      </p:sp>
      <p:sp>
        <p:nvSpPr>
          <p:cNvPr id="22534" name="Text Box 6">
            <a:extLst>
              <a:ext uri="{FF2B5EF4-FFF2-40B4-BE49-F238E27FC236}">
                <a16:creationId xmlns:a16="http://schemas.microsoft.com/office/drawing/2014/main" id="{11417473-81EC-4BFC-8BFB-E61E1C298B80}"/>
              </a:ext>
            </a:extLst>
          </p:cNvPr>
          <p:cNvSpPr txBox="1">
            <a:spLocks noChangeArrowheads="1"/>
          </p:cNvSpPr>
          <p:nvPr/>
        </p:nvSpPr>
        <p:spPr bwMode="auto">
          <a:xfrm>
            <a:off x="304800" y="4724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Popište Fresseniův způsob dělení kationtů do analytických tříd</a:t>
            </a:r>
          </a:p>
        </p:txBody>
      </p:sp>
      <p:sp>
        <p:nvSpPr>
          <p:cNvPr id="12295" name="Oval 7">
            <a:extLst>
              <a:ext uri="{FF2B5EF4-FFF2-40B4-BE49-F238E27FC236}">
                <a16:creationId xmlns:a16="http://schemas.microsoft.com/office/drawing/2014/main" id="{E5EAE8BE-D7D8-4781-909D-4469FEF91EF4}"/>
              </a:ext>
            </a:extLst>
          </p:cNvPr>
          <p:cNvSpPr>
            <a:spLocks noChangeArrowheads="1"/>
          </p:cNvSpPr>
          <p:nvPr/>
        </p:nvSpPr>
        <p:spPr bwMode="auto">
          <a:xfrm>
            <a:off x="7696200" y="5410200"/>
            <a:ext cx="1066800" cy="1066800"/>
          </a:xfrm>
          <a:prstGeom prst="ellipse">
            <a:avLst/>
          </a:prstGeom>
          <a:solidFill>
            <a:srgbClr val="FF99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S</a:t>
            </a:r>
          </a:p>
        </p:txBody>
      </p:sp>
      <p:sp>
        <p:nvSpPr>
          <p:cNvPr id="8" name="Text Box 6">
            <a:extLst>
              <a:ext uri="{FF2B5EF4-FFF2-40B4-BE49-F238E27FC236}">
                <a16:creationId xmlns:a16="http://schemas.microsoft.com/office/drawing/2014/main" id="{3241E824-793E-4801-AE52-4EBF2F98D63E}"/>
              </a:ext>
            </a:extLst>
          </p:cNvPr>
          <p:cNvSpPr txBox="1">
            <a:spLocks noChangeArrowheads="1"/>
          </p:cNvSpPr>
          <p:nvPr/>
        </p:nvSpPr>
        <p:spPr bwMode="auto">
          <a:xfrm>
            <a:off x="428625" y="257175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Popište, co se dělo při tzv. obchodu do trojúhelníku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par>
                                <p:cTn id="8" presetID="10"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500"/>
                                        <p:tgtEl>
                                          <p:spTgt spid="225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fade">
                                      <p:cBhvr>
                                        <p:cTn id="15" dur="500"/>
                                        <p:tgtEl>
                                          <p:spTgt spid="225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4"/>
                                        </p:tgtEl>
                                        <p:attrNameLst>
                                          <p:attrName>style.visibility</p:attrName>
                                        </p:attrNameLst>
                                      </p:cBhvr>
                                      <p:to>
                                        <p:strVal val="visible"/>
                                      </p:to>
                                    </p:set>
                                    <p:animEffect transition="in" filter="fade">
                                      <p:cBhvr>
                                        <p:cTn id="18" dur="500"/>
                                        <p:tgtEl>
                                          <p:spTgt spid="225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417F26E-9AC7-47CB-A9CA-014FDE27A232}"/>
              </a:ext>
            </a:extLst>
          </p:cNvPr>
          <p:cNvSpPr txBox="1"/>
          <p:nvPr/>
        </p:nvSpPr>
        <p:spPr>
          <a:xfrm>
            <a:off x="0" y="1214422"/>
            <a:ext cx="9144000" cy="4154984"/>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Veškeré úlohy subjektivně </a:t>
            </a:r>
            <a:r>
              <a:rPr lang="cs-CZ"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skórovatelné</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 úlohy – jedno společné: </a:t>
            </a:r>
            <a:r>
              <a:rPr lang="cs-CZ"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možnost žáka vyjádřit odpověď ve větách</a:t>
            </a:r>
            <a:endPar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endParaRPr>
          </a:p>
          <a:p>
            <a:pPr lvl="1" algn="just">
              <a:buFont typeface="Wingdings" pitchFamily="2" charset="2"/>
              <a:buChar char="Ø"/>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Tzn., ať jsou kritéria pro hodnocení:</a:t>
            </a:r>
          </a:p>
          <a:p>
            <a:pPr marL="914400" lvl="1" indent="-457200" algn="just">
              <a:buFontTx/>
              <a:buAutoNum type="alphaLcParen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žákům skryta a určena jenom pro vyučujícího,</a:t>
            </a:r>
          </a:p>
          <a:p>
            <a:pPr marL="914400" lvl="1" indent="-457200" algn="just">
              <a:buFontTx/>
              <a:buAutoNum type="alphaLcParen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žáků zpřístupněna (vymezena) v závorce za úkolem,</a:t>
            </a:r>
          </a:p>
          <a:p>
            <a:pPr marL="914400" lvl="1" indent="-457200" algn="just">
              <a:buFontTx/>
              <a:buAutoNum type="alphaLcParen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nebo dána žákům konvencí (všeobecně známá), </a:t>
            </a:r>
          </a:p>
          <a:p>
            <a:pPr marL="914400" lvl="1" indent="-457200" algn="just">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tak platí:</a:t>
            </a:r>
          </a:p>
          <a:p>
            <a:pPr marL="914400" lvl="1" indent="-457200" algn="just">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Tím, že má žák volnost ve vyjádření, tak sice sledujete kritéria hodnocení, ale to, jak budete hodnotit formu (logické/chronologické uspořádání chronologicky; způsob vyjadřování žáka apod.) je už vždy do jisté míry </a:t>
            </a:r>
            <a:r>
              <a:rPr lang="cs-CZ"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subjektivní</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9CE1F71E-6EBE-4209-B1AF-F909EE68B211}"/>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4579" name="WordArt 3">
            <a:extLst>
              <a:ext uri="{FF2B5EF4-FFF2-40B4-BE49-F238E27FC236}">
                <a16:creationId xmlns:a16="http://schemas.microsoft.com/office/drawing/2014/main" id="{7C7F63E0-1BE2-4F8F-BF2C-17F3A7259F6D}"/>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4. Úlohy otevřené se stručnou odpovědí</a:t>
            </a:r>
          </a:p>
        </p:txBody>
      </p:sp>
      <p:sp>
        <p:nvSpPr>
          <p:cNvPr id="24580" name="WordArt 4">
            <a:extLst>
              <a:ext uri="{FF2B5EF4-FFF2-40B4-BE49-F238E27FC236}">
                <a16:creationId xmlns:a16="http://schemas.microsoft.com/office/drawing/2014/main" id="{8FC8346D-B236-4B71-ABAF-E143E545F976}"/>
              </a:ext>
            </a:extLst>
          </p:cNvPr>
          <p:cNvSpPr>
            <a:spLocks noChangeArrowheads="1" noChangeShapeType="1" noTextEdit="1"/>
          </p:cNvSpPr>
          <p:nvPr/>
        </p:nvSpPr>
        <p:spPr bwMode="auto">
          <a:xfrm>
            <a:off x="1905000" y="1905000"/>
            <a:ext cx="53340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produkční (short-answer)</a:t>
            </a:r>
          </a:p>
        </p:txBody>
      </p:sp>
      <p:sp>
        <p:nvSpPr>
          <p:cNvPr id="24581" name="Text Box 5">
            <a:extLst>
              <a:ext uri="{FF2B5EF4-FFF2-40B4-BE49-F238E27FC236}">
                <a16:creationId xmlns:a16="http://schemas.microsoft.com/office/drawing/2014/main" id="{AE3BBDB3-506A-4B39-9DBB-AC650DF9CC2F}"/>
              </a:ext>
            </a:extLst>
          </p:cNvPr>
          <p:cNvSpPr txBox="1">
            <a:spLocks noChangeArrowheads="1"/>
          </p:cNvSpPr>
          <p:nvPr/>
        </p:nvSpPr>
        <p:spPr bwMode="auto">
          <a:xfrm>
            <a:off x="381000" y="2590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3200" i="1">
                <a:latin typeface="Garamond" panose="02020404030301010803" pitchFamily="18" charset="0"/>
              </a:rPr>
              <a:t>Uveďte tři evropské státy s největší územní rozlohou.</a:t>
            </a:r>
          </a:p>
        </p:txBody>
      </p:sp>
      <p:sp>
        <p:nvSpPr>
          <p:cNvPr id="24582" name="Text Box 6">
            <a:extLst>
              <a:ext uri="{FF2B5EF4-FFF2-40B4-BE49-F238E27FC236}">
                <a16:creationId xmlns:a16="http://schemas.microsoft.com/office/drawing/2014/main" id="{CFB9BE09-DA41-429E-BE2F-7512FA96CBF1}"/>
              </a:ext>
            </a:extLst>
          </p:cNvPr>
          <p:cNvSpPr txBox="1">
            <a:spLocks noChangeArrowheads="1"/>
          </p:cNvSpPr>
          <p:nvPr/>
        </p:nvSpPr>
        <p:spPr bwMode="auto">
          <a:xfrm>
            <a:off x="381000" y="3505200"/>
            <a:ext cx="56308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3200" i="1">
                <a:latin typeface="Garamond" panose="02020404030301010803" pitchFamily="18" charset="0"/>
              </a:rPr>
              <a:t>Vypište základní složky lidské potravy:</a:t>
            </a:r>
          </a:p>
          <a:p>
            <a:pPr eaLnBrk="1" hangingPunct="1">
              <a:spcBef>
                <a:spcPct val="50000"/>
              </a:spcBef>
              <a:buFontTx/>
              <a:buAutoNum type="arabicPeriod"/>
            </a:pPr>
            <a:r>
              <a:rPr lang="cs-CZ" altLang="cs-CZ" sz="3200" i="1">
                <a:latin typeface="Garamond" panose="02020404030301010803" pitchFamily="18" charset="0"/>
              </a:rPr>
              <a:t>……………………………</a:t>
            </a:r>
          </a:p>
          <a:p>
            <a:pPr eaLnBrk="1" hangingPunct="1">
              <a:spcBef>
                <a:spcPct val="50000"/>
              </a:spcBef>
              <a:buFontTx/>
              <a:buAutoNum type="arabicPeriod"/>
            </a:pPr>
            <a:r>
              <a:rPr lang="cs-CZ" altLang="cs-CZ" sz="3200" i="1">
                <a:latin typeface="Garamond" panose="02020404030301010803" pitchFamily="18" charset="0"/>
              </a:rPr>
              <a:t>……………………………</a:t>
            </a:r>
          </a:p>
          <a:p>
            <a:pPr eaLnBrk="1" hangingPunct="1">
              <a:spcBef>
                <a:spcPct val="50000"/>
              </a:spcBef>
              <a:buFontTx/>
              <a:buAutoNum type="arabicPeriod"/>
            </a:pPr>
            <a:r>
              <a:rPr lang="cs-CZ" altLang="cs-CZ" sz="3200" i="1">
                <a:latin typeface="Garamond" panose="02020404030301010803" pitchFamily="18" charset="0"/>
              </a:rPr>
              <a:t>……………………………</a:t>
            </a:r>
          </a:p>
        </p:txBody>
      </p:sp>
      <p:sp>
        <p:nvSpPr>
          <p:cNvPr id="14343" name="Oval 7">
            <a:extLst>
              <a:ext uri="{FF2B5EF4-FFF2-40B4-BE49-F238E27FC236}">
                <a16:creationId xmlns:a16="http://schemas.microsoft.com/office/drawing/2014/main" id="{6ACC3BFF-E617-4AE1-B434-EE5544C4485F}"/>
              </a:ext>
            </a:extLst>
          </p:cNvPr>
          <p:cNvSpPr>
            <a:spLocks noChangeArrowheads="1"/>
          </p:cNvSpPr>
          <p:nvPr/>
        </p:nvSpPr>
        <p:spPr bwMode="auto">
          <a:xfrm>
            <a:off x="7696200" y="54102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24584" name="TextovéPole 1">
            <a:extLst>
              <a:ext uri="{FF2B5EF4-FFF2-40B4-BE49-F238E27FC236}">
                <a16:creationId xmlns:a16="http://schemas.microsoft.com/office/drawing/2014/main" id="{2BC6E01E-610D-4664-9938-9E0DFA32823C}"/>
              </a:ext>
            </a:extLst>
          </p:cNvPr>
          <p:cNvSpPr txBox="1">
            <a:spLocks noChangeArrowheads="1"/>
          </p:cNvSpPr>
          <p:nvPr/>
        </p:nvSpPr>
        <p:spPr bwMode="auto">
          <a:xfrm>
            <a:off x="6143625" y="3933825"/>
            <a:ext cx="2771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b="1" u="sng">
                <a:solidFill>
                  <a:srgbClr val="7030A0"/>
                </a:solidFill>
                <a:latin typeface="Tempus Sans ITC" panose="04020404030D07020202" pitchFamily="82" charset="0"/>
              </a:rPr>
              <a:t>Preferujte místo doplňovacích úloh (kritické myšlení).</a:t>
            </a:r>
            <a:endParaRPr lang="en-GB" altLang="cs-CZ" b="1" u="sng">
              <a:solidFill>
                <a:srgbClr val="7030A0"/>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500"/>
                                        <p:tgtEl>
                                          <p:spTgt spid="245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fade">
                                      <p:cBhvr>
                                        <p:cTn id="15" dur="500"/>
                                        <p:tgtEl>
                                          <p:spTgt spid="245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82"/>
                                        </p:tgtEl>
                                        <p:attrNameLst>
                                          <p:attrName>style.visibility</p:attrName>
                                        </p:attrNameLst>
                                      </p:cBhvr>
                                      <p:to>
                                        <p:strVal val="visible"/>
                                      </p:to>
                                    </p:set>
                                    <p:animEffect transition="in" filter="fade">
                                      <p:cBhvr>
                                        <p:cTn id="18" dur="500"/>
                                        <p:tgtEl>
                                          <p:spTgt spid="245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fade">
                                      <p:cBhvr>
                                        <p:cTn id="23"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1A37DCE2-A6E7-4E08-86EE-59D98D7ADF90}"/>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15363" name="WordArt 3">
            <a:extLst>
              <a:ext uri="{FF2B5EF4-FFF2-40B4-BE49-F238E27FC236}">
                <a16:creationId xmlns:a16="http://schemas.microsoft.com/office/drawing/2014/main" id="{09873080-7025-4BEF-BFA6-FF3D1891BA2D}"/>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otevřené se stručnou odpovědí</a:t>
            </a:r>
          </a:p>
        </p:txBody>
      </p:sp>
      <p:sp>
        <p:nvSpPr>
          <p:cNvPr id="15364" name="WordArt 4">
            <a:extLst>
              <a:ext uri="{FF2B5EF4-FFF2-40B4-BE49-F238E27FC236}">
                <a16:creationId xmlns:a16="http://schemas.microsoft.com/office/drawing/2014/main" id="{A4CA6F1C-E5E4-4778-9AC1-C4A324985EA6}"/>
              </a:ext>
            </a:extLst>
          </p:cNvPr>
          <p:cNvSpPr>
            <a:spLocks noChangeArrowheads="1" noChangeShapeType="1" noTextEdit="1"/>
          </p:cNvSpPr>
          <p:nvPr/>
        </p:nvSpPr>
        <p:spPr bwMode="auto">
          <a:xfrm>
            <a:off x="1905000" y="1905000"/>
            <a:ext cx="53340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produkční (short-answer)</a:t>
            </a:r>
          </a:p>
        </p:txBody>
      </p:sp>
      <p:pic>
        <p:nvPicPr>
          <p:cNvPr id="15365" name="Picture 2">
            <a:extLst>
              <a:ext uri="{FF2B5EF4-FFF2-40B4-BE49-F238E27FC236}">
                <a16:creationId xmlns:a16="http://schemas.microsoft.com/office/drawing/2014/main" id="{21FEAAFE-19C3-40AC-A38C-9FF5AF65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090863"/>
            <a:ext cx="66960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C12EB36D-0721-45B1-94C6-76D3A9941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725"/>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a:extLst>
              <a:ext uri="{FF2B5EF4-FFF2-40B4-BE49-F238E27FC236}">
                <a16:creationId xmlns:a16="http://schemas.microsoft.com/office/drawing/2014/main" id="{DB56025A-8481-48B9-AAE9-3B0CFE24A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4149725"/>
            <a:ext cx="91328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ppt_x"/>
                                          </p:val>
                                        </p:tav>
                                        <p:tav tm="100000">
                                          <p:val>
                                            <p:strVal val="#ppt_x"/>
                                          </p:val>
                                        </p:tav>
                                      </p:tavLst>
                                    </p:anim>
                                    <p:anim calcmode="lin" valueType="num">
                                      <p:cBhvr additive="base">
                                        <p:cTn id="8"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a:extLst>
              <a:ext uri="{FF2B5EF4-FFF2-40B4-BE49-F238E27FC236}">
                <a16:creationId xmlns:a16="http://schemas.microsoft.com/office/drawing/2014/main" id="{DEF0CCBB-447C-49E2-BD1A-FD4A33920E1E}"/>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16387" name="WordArt 3">
            <a:extLst>
              <a:ext uri="{FF2B5EF4-FFF2-40B4-BE49-F238E27FC236}">
                <a16:creationId xmlns:a16="http://schemas.microsoft.com/office/drawing/2014/main" id="{7736F978-2F0D-47FC-A9FE-8F0C033488BB}"/>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5. Úlohy otevřené se stručnou odpovědí</a:t>
            </a:r>
          </a:p>
        </p:txBody>
      </p:sp>
      <p:sp>
        <p:nvSpPr>
          <p:cNvPr id="16388" name="WordArt 4">
            <a:extLst>
              <a:ext uri="{FF2B5EF4-FFF2-40B4-BE49-F238E27FC236}">
                <a16:creationId xmlns:a16="http://schemas.microsoft.com/office/drawing/2014/main" id="{76095CB5-B6C2-4D03-87D7-ADF2BAF6B339}"/>
              </a:ext>
            </a:extLst>
          </p:cNvPr>
          <p:cNvSpPr>
            <a:spLocks noChangeArrowheads="1" noChangeShapeType="1" noTextEdit="1"/>
          </p:cNvSpPr>
          <p:nvPr/>
        </p:nvSpPr>
        <p:spPr bwMode="auto">
          <a:xfrm>
            <a:off x="2819400" y="1676400"/>
            <a:ext cx="3276600" cy="4572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doplňovací</a:t>
            </a:r>
          </a:p>
        </p:txBody>
      </p:sp>
      <p:sp>
        <p:nvSpPr>
          <p:cNvPr id="16389" name="Text Box 5">
            <a:extLst>
              <a:ext uri="{FF2B5EF4-FFF2-40B4-BE49-F238E27FC236}">
                <a16:creationId xmlns:a16="http://schemas.microsoft.com/office/drawing/2014/main" id="{EAA81028-8D18-4F3F-AD1A-D307435AC126}"/>
              </a:ext>
            </a:extLst>
          </p:cNvPr>
          <p:cNvSpPr txBox="1">
            <a:spLocks noChangeArrowheads="1"/>
          </p:cNvSpPr>
          <p:nvPr/>
        </p:nvSpPr>
        <p:spPr bwMode="auto">
          <a:xfrm>
            <a:off x="304800" y="2362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3200" i="1">
                <a:latin typeface="Garamond" panose="02020404030301010803" pitchFamily="18" charset="0"/>
              </a:rPr>
              <a:t>Nejjednodušší aromatickou aminosloučeninou je ……………, triviálně nazývaný jako ……………..</a:t>
            </a:r>
          </a:p>
        </p:txBody>
      </p:sp>
      <p:sp>
        <p:nvSpPr>
          <p:cNvPr id="16390" name="Oval 7">
            <a:extLst>
              <a:ext uri="{FF2B5EF4-FFF2-40B4-BE49-F238E27FC236}">
                <a16:creationId xmlns:a16="http://schemas.microsoft.com/office/drawing/2014/main" id="{D567DF32-2621-40DB-AB10-634A029570DA}"/>
              </a:ext>
            </a:extLst>
          </p:cNvPr>
          <p:cNvSpPr>
            <a:spLocks noChangeArrowheads="1"/>
          </p:cNvSpPr>
          <p:nvPr/>
        </p:nvSpPr>
        <p:spPr bwMode="auto">
          <a:xfrm>
            <a:off x="7696200" y="54102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16391" name="Text Box 8">
            <a:extLst>
              <a:ext uri="{FF2B5EF4-FFF2-40B4-BE49-F238E27FC236}">
                <a16:creationId xmlns:a16="http://schemas.microsoft.com/office/drawing/2014/main" id="{C3773D6A-9C85-4524-A1AB-6E1E3CDD84BA}"/>
              </a:ext>
            </a:extLst>
          </p:cNvPr>
          <p:cNvSpPr txBox="1">
            <a:spLocks noChangeArrowheads="1"/>
          </p:cNvSpPr>
          <p:nvPr/>
        </p:nvSpPr>
        <p:spPr bwMode="auto">
          <a:xfrm>
            <a:off x="228600" y="3611563"/>
            <a:ext cx="838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3200" i="1">
                <a:latin typeface="Garamond" panose="02020404030301010803" pitchFamily="18" charset="0"/>
              </a:rPr>
              <a:t>Sveřep… šakal… zav…le v…l… na b…l… Měs…c.</a:t>
            </a:r>
          </a:p>
        </p:txBody>
      </p:sp>
      <p:sp>
        <p:nvSpPr>
          <p:cNvPr id="43016" name="Text Box 9">
            <a:extLst>
              <a:ext uri="{FF2B5EF4-FFF2-40B4-BE49-F238E27FC236}">
                <a16:creationId xmlns:a16="http://schemas.microsoft.com/office/drawing/2014/main" id="{35D40029-C83F-4D40-BDFF-B5B140338B3E}"/>
              </a:ext>
            </a:extLst>
          </p:cNvPr>
          <p:cNvSpPr txBox="1">
            <a:spLocks noChangeArrowheads="1"/>
          </p:cNvSpPr>
          <p:nvPr/>
        </p:nvSpPr>
        <p:spPr bwMode="auto">
          <a:xfrm>
            <a:off x="90488" y="4495800"/>
            <a:ext cx="73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9600" b="1">
                <a:solidFill>
                  <a:srgbClr val="FF3300"/>
                </a:solidFill>
              </a:rPr>
              <a:t>!</a:t>
            </a:r>
          </a:p>
        </p:txBody>
      </p:sp>
      <p:sp>
        <p:nvSpPr>
          <p:cNvPr id="43017" name="Text Box 10">
            <a:extLst>
              <a:ext uri="{FF2B5EF4-FFF2-40B4-BE49-F238E27FC236}">
                <a16:creationId xmlns:a16="http://schemas.microsoft.com/office/drawing/2014/main" id="{AFCBB8D4-1CD9-4DC7-866B-D0AF13208DDF}"/>
              </a:ext>
            </a:extLst>
          </p:cNvPr>
          <p:cNvSpPr txBox="1">
            <a:spLocks noChangeArrowheads="1"/>
          </p:cNvSpPr>
          <p:nvPr/>
        </p:nvSpPr>
        <p:spPr bwMode="auto">
          <a:xfrm>
            <a:off x="684213" y="5118100"/>
            <a:ext cx="4751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3200" i="1">
                <a:solidFill>
                  <a:srgbClr val="FF3300"/>
                </a:solidFill>
                <a:latin typeface="Garamond" panose="02020404030301010803" pitchFamily="18" charset="0"/>
              </a:rPr>
              <a:t>Kdy byla bitva na Bílé hoře ? …</a:t>
            </a:r>
          </a:p>
        </p:txBody>
      </p:sp>
      <p:sp>
        <p:nvSpPr>
          <p:cNvPr id="11" name="TextovéPole 10">
            <a:extLst>
              <a:ext uri="{FF2B5EF4-FFF2-40B4-BE49-F238E27FC236}">
                <a16:creationId xmlns:a16="http://schemas.microsoft.com/office/drawing/2014/main" id="{FFB1124A-E3C3-4065-B754-C7F5B04E34D7}"/>
              </a:ext>
            </a:extLst>
          </p:cNvPr>
          <p:cNvSpPr txBox="1">
            <a:spLocks noChangeArrowheads="1"/>
          </p:cNvSpPr>
          <p:nvPr/>
        </p:nvSpPr>
        <p:spPr bwMode="auto">
          <a:xfrm>
            <a:off x="4859338" y="4652963"/>
            <a:ext cx="324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za Fridricha Falckého</a:t>
            </a:r>
            <a:endParaRPr lang="en-GB" altLang="cs-CZ"/>
          </a:p>
        </p:txBody>
      </p:sp>
      <p:sp>
        <p:nvSpPr>
          <p:cNvPr id="3" name="TextovéPole 2">
            <a:extLst>
              <a:ext uri="{FF2B5EF4-FFF2-40B4-BE49-F238E27FC236}">
                <a16:creationId xmlns:a16="http://schemas.microsoft.com/office/drawing/2014/main" id="{C1A70C30-C7B2-45AE-A211-12869044DA70}"/>
              </a:ext>
            </a:extLst>
          </p:cNvPr>
          <p:cNvSpPr txBox="1">
            <a:spLocks noChangeArrowheads="1"/>
          </p:cNvSpPr>
          <p:nvPr/>
        </p:nvSpPr>
        <p:spPr bwMode="auto">
          <a:xfrm>
            <a:off x="5508625" y="528002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v 17. století</a:t>
            </a:r>
            <a:endParaRPr lang="en-GB" altLang="cs-CZ"/>
          </a:p>
        </p:txBody>
      </p:sp>
      <p:sp>
        <p:nvSpPr>
          <p:cNvPr id="4" name="TextovéPole 3">
            <a:extLst>
              <a:ext uri="{FF2B5EF4-FFF2-40B4-BE49-F238E27FC236}">
                <a16:creationId xmlns:a16="http://schemas.microsoft.com/office/drawing/2014/main" id="{16A3C999-1180-46B3-ABF3-CC027853912D}"/>
              </a:ext>
            </a:extLst>
          </p:cNvPr>
          <p:cNvSpPr txBox="1">
            <a:spLocks noChangeArrowheads="1"/>
          </p:cNvSpPr>
          <p:nvPr/>
        </p:nvSpPr>
        <p:spPr bwMode="auto">
          <a:xfrm>
            <a:off x="4211638" y="572135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v neděli</a:t>
            </a:r>
            <a:endParaRPr lang="en-GB" altLang="cs-CZ"/>
          </a:p>
        </p:txBody>
      </p:sp>
      <p:sp>
        <p:nvSpPr>
          <p:cNvPr id="5" name="TextovéPole 4">
            <a:extLst>
              <a:ext uri="{FF2B5EF4-FFF2-40B4-BE49-F238E27FC236}">
                <a16:creationId xmlns:a16="http://schemas.microsoft.com/office/drawing/2014/main" id="{740F24C1-8F07-4F2A-B26D-B88A1F0F0C5B}"/>
              </a:ext>
            </a:extLst>
          </p:cNvPr>
          <p:cNvSpPr txBox="1">
            <a:spLocks noChangeArrowheads="1"/>
          </p:cNvSpPr>
          <p:nvPr/>
        </p:nvSpPr>
        <p:spPr bwMode="auto">
          <a:xfrm>
            <a:off x="6076950" y="578008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8.11.</a:t>
            </a:r>
            <a:endParaRPr lang="en-GB" altLang="cs-CZ"/>
          </a:p>
        </p:txBody>
      </p:sp>
      <p:sp>
        <p:nvSpPr>
          <p:cNvPr id="7" name="TextovéPole 6">
            <a:extLst>
              <a:ext uri="{FF2B5EF4-FFF2-40B4-BE49-F238E27FC236}">
                <a16:creationId xmlns:a16="http://schemas.microsoft.com/office/drawing/2014/main" id="{6805A595-4921-4EF8-AAC6-3682A41A4A16}"/>
              </a:ext>
            </a:extLst>
          </p:cNvPr>
          <p:cNvSpPr txBox="1">
            <a:spLocks noChangeArrowheads="1"/>
          </p:cNvSpPr>
          <p:nvPr/>
        </p:nvSpPr>
        <p:spPr bwMode="auto">
          <a:xfrm>
            <a:off x="4541838" y="6477000"/>
            <a:ext cx="147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1620</a:t>
            </a:r>
            <a:endParaRPr lang="en-GB" altLang="cs-CZ"/>
          </a:p>
        </p:txBody>
      </p:sp>
      <p:sp>
        <p:nvSpPr>
          <p:cNvPr id="8" name="TextovéPole 7">
            <a:extLst>
              <a:ext uri="{FF2B5EF4-FFF2-40B4-BE49-F238E27FC236}">
                <a16:creationId xmlns:a16="http://schemas.microsoft.com/office/drawing/2014/main" id="{31C3D7AE-9A5D-4110-A80D-2E34303ECE9F}"/>
              </a:ext>
            </a:extLst>
          </p:cNvPr>
          <p:cNvSpPr txBox="1">
            <a:spLocks noChangeArrowheads="1"/>
          </p:cNvSpPr>
          <p:nvPr/>
        </p:nvSpPr>
        <p:spPr bwMode="auto">
          <a:xfrm>
            <a:off x="5795963" y="6396038"/>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dopoledne</a:t>
            </a:r>
            <a:endParaRPr lang="en-GB" altLang="cs-CZ"/>
          </a:p>
        </p:txBody>
      </p:sp>
      <p:sp>
        <p:nvSpPr>
          <p:cNvPr id="9" name="TextovéPole 8">
            <a:extLst>
              <a:ext uri="{FF2B5EF4-FFF2-40B4-BE49-F238E27FC236}">
                <a16:creationId xmlns:a16="http://schemas.microsoft.com/office/drawing/2014/main" id="{30336A08-E8FD-4099-AA39-F24CE8C6D3D4}"/>
              </a:ext>
            </a:extLst>
          </p:cNvPr>
          <p:cNvSpPr txBox="1">
            <a:spLocks noChangeArrowheads="1"/>
          </p:cNvSpPr>
          <p:nvPr/>
        </p:nvSpPr>
        <p:spPr bwMode="auto">
          <a:xfrm>
            <a:off x="1476375" y="6396038"/>
            <a:ext cx="294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před 399 lety</a:t>
            </a:r>
            <a:endParaRPr lang="en-GB" altLang="cs-CZ"/>
          </a:p>
        </p:txBody>
      </p:sp>
      <p:sp>
        <p:nvSpPr>
          <p:cNvPr id="10" name="TextovéPole 9">
            <a:extLst>
              <a:ext uri="{FF2B5EF4-FFF2-40B4-BE49-F238E27FC236}">
                <a16:creationId xmlns:a16="http://schemas.microsoft.com/office/drawing/2014/main" id="{6AC99BAC-D401-4CE4-AC33-96FCB384E0F6}"/>
              </a:ext>
            </a:extLst>
          </p:cNvPr>
          <p:cNvSpPr txBox="1">
            <a:spLocks noChangeArrowheads="1"/>
          </p:cNvSpPr>
          <p:nvPr/>
        </p:nvSpPr>
        <p:spPr bwMode="auto">
          <a:xfrm>
            <a:off x="228600" y="5780088"/>
            <a:ext cx="3983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za vlády rodu Wittelsbachů v  Čechách</a:t>
            </a:r>
            <a:endParaRPr lang="en-GB" altLang="cs-CZ"/>
          </a:p>
        </p:txBody>
      </p:sp>
      <p:sp>
        <p:nvSpPr>
          <p:cNvPr id="12" name="TextovéPole 11">
            <a:extLst>
              <a:ext uri="{FF2B5EF4-FFF2-40B4-BE49-F238E27FC236}">
                <a16:creationId xmlns:a16="http://schemas.microsoft.com/office/drawing/2014/main" id="{D2C1ADB3-07A6-4BB3-8095-46ADF8F2B6D3}"/>
              </a:ext>
            </a:extLst>
          </p:cNvPr>
          <p:cNvSpPr txBox="1">
            <a:spLocks noChangeArrowheads="1"/>
          </p:cNvSpPr>
          <p:nvPr/>
        </p:nvSpPr>
        <p:spPr bwMode="auto">
          <a:xfrm>
            <a:off x="304800" y="4495800"/>
            <a:ext cx="497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 v době vlády Bourbonů ve Francii</a:t>
            </a:r>
            <a:endParaRPr lang="en-GB"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ppt_x"/>
                                          </p:val>
                                        </p:tav>
                                        <p:tav tm="100000">
                                          <p:val>
                                            <p:strVal val="#ppt_x"/>
                                          </p:val>
                                        </p:tav>
                                      </p:tavLst>
                                    </p:anim>
                                    <p:anim calcmode="lin" valueType="num">
                                      <p:cBhvr additive="base">
                                        <p:cTn id="8" dur="500" fill="hold"/>
                                        <p:tgtEl>
                                          <p:spTgt spid="430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7"/>
                                        </p:tgtEl>
                                        <p:attrNameLst>
                                          <p:attrName>style.visibility</p:attrName>
                                        </p:attrNameLst>
                                      </p:cBhvr>
                                      <p:to>
                                        <p:strVal val="visible"/>
                                      </p:to>
                                    </p:set>
                                    <p:anim calcmode="lin" valueType="num">
                                      <p:cBhvr additive="base">
                                        <p:cTn id="11" dur="500" fill="hold"/>
                                        <p:tgtEl>
                                          <p:spTgt spid="43017"/>
                                        </p:tgtEl>
                                        <p:attrNameLst>
                                          <p:attrName>ppt_x</p:attrName>
                                        </p:attrNameLst>
                                      </p:cBhvr>
                                      <p:tavLst>
                                        <p:tav tm="0">
                                          <p:val>
                                            <p:strVal val="#ppt_x"/>
                                          </p:val>
                                        </p:tav>
                                        <p:tav tm="100000">
                                          <p:val>
                                            <p:strVal val="#ppt_x"/>
                                          </p:val>
                                        </p:tav>
                                      </p:tavLst>
                                    </p:anim>
                                    <p:anim calcmode="lin" valueType="num">
                                      <p:cBhvr additive="base">
                                        <p:cTn id="12"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43017" grpId="0"/>
      <p:bldP spid="11" grpId="0"/>
      <p:bldP spid="3" grpId="0"/>
      <p:bldP spid="4" grpId="0"/>
      <p:bldP spid="5" grpId="0"/>
      <p:bldP spid="7" grpId="0"/>
      <p:bldP spid="8" grpId="0"/>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a:extLst>
              <a:ext uri="{FF2B5EF4-FFF2-40B4-BE49-F238E27FC236}">
                <a16:creationId xmlns:a16="http://schemas.microsoft.com/office/drawing/2014/main" id="{5E291A10-D1C3-4112-8182-073FF9E78ADB}"/>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7651" name="WordArt 3">
            <a:extLst>
              <a:ext uri="{FF2B5EF4-FFF2-40B4-BE49-F238E27FC236}">
                <a16:creationId xmlns:a16="http://schemas.microsoft.com/office/drawing/2014/main" id="{EB314E43-D5AD-486F-A0ED-F7D09B0A4DBB}"/>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otevřené se stručnou odpovědí</a:t>
            </a:r>
          </a:p>
        </p:txBody>
      </p:sp>
      <p:sp>
        <p:nvSpPr>
          <p:cNvPr id="27652" name="WordArt 4">
            <a:extLst>
              <a:ext uri="{FF2B5EF4-FFF2-40B4-BE49-F238E27FC236}">
                <a16:creationId xmlns:a16="http://schemas.microsoft.com/office/drawing/2014/main" id="{E9498D89-4425-4B9F-A807-C850E70466F3}"/>
              </a:ext>
            </a:extLst>
          </p:cNvPr>
          <p:cNvSpPr>
            <a:spLocks noChangeArrowheads="1" noChangeShapeType="1" noTextEdit="1"/>
          </p:cNvSpPr>
          <p:nvPr/>
        </p:nvSpPr>
        <p:spPr bwMode="auto">
          <a:xfrm>
            <a:off x="2819400" y="1676400"/>
            <a:ext cx="3276600" cy="4572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doplňovací</a:t>
            </a:r>
          </a:p>
        </p:txBody>
      </p:sp>
      <p:sp>
        <p:nvSpPr>
          <p:cNvPr id="27653" name="Text Box 8">
            <a:extLst>
              <a:ext uri="{FF2B5EF4-FFF2-40B4-BE49-F238E27FC236}">
                <a16:creationId xmlns:a16="http://schemas.microsoft.com/office/drawing/2014/main" id="{68F7EB86-3F85-4596-91E3-9D5E94580B43}"/>
              </a:ext>
            </a:extLst>
          </p:cNvPr>
          <p:cNvSpPr txBox="1">
            <a:spLocks noChangeArrowheads="1"/>
          </p:cNvSpPr>
          <p:nvPr/>
        </p:nvSpPr>
        <p:spPr bwMode="auto">
          <a:xfrm>
            <a:off x="323850" y="2276475"/>
            <a:ext cx="91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9600" b="1">
                <a:solidFill>
                  <a:srgbClr val="FF3300"/>
                </a:solidFill>
              </a:rPr>
              <a:t>!</a:t>
            </a:r>
          </a:p>
        </p:txBody>
      </p:sp>
      <p:sp>
        <p:nvSpPr>
          <p:cNvPr id="17414" name="Text Box 10">
            <a:extLst>
              <a:ext uri="{FF2B5EF4-FFF2-40B4-BE49-F238E27FC236}">
                <a16:creationId xmlns:a16="http://schemas.microsoft.com/office/drawing/2014/main" id="{028142F7-5DC2-4DA6-A500-B1C9EDFBC42B}"/>
              </a:ext>
            </a:extLst>
          </p:cNvPr>
          <p:cNvSpPr txBox="1">
            <a:spLocks noChangeArrowheads="1"/>
          </p:cNvSpPr>
          <p:nvPr/>
        </p:nvSpPr>
        <p:spPr bwMode="auto">
          <a:xfrm>
            <a:off x="1763713" y="2636838"/>
            <a:ext cx="691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
        <p:nvSpPr>
          <p:cNvPr id="27655" name="Text Box 11">
            <a:extLst>
              <a:ext uri="{FF2B5EF4-FFF2-40B4-BE49-F238E27FC236}">
                <a16:creationId xmlns:a16="http://schemas.microsoft.com/office/drawing/2014/main" id="{21AC6032-AC8C-4E1E-987B-28AFEB262975}"/>
              </a:ext>
            </a:extLst>
          </p:cNvPr>
          <p:cNvSpPr txBox="1">
            <a:spLocks noChangeArrowheads="1"/>
          </p:cNvSpPr>
          <p:nvPr/>
        </p:nvSpPr>
        <p:spPr bwMode="auto">
          <a:xfrm>
            <a:off x="1403350" y="2492375"/>
            <a:ext cx="741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i="1"/>
              <a:t>Veškerá ………….. se skládá z………… . Ty jsou tvořeny ……………… a ……………. . V ………….. se nacházejí ……………… a …………….. V …………………… pak ……………… . Počet………… a …………. musí být v ……………………………. vždy ………………… . </a:t>
            </a:r>
          </a:p>
        </p:txBody>
      </p:sp>
      <p:sp>
        <p:nvSpPr>
          <p:cNvPr id="27656" name="Text Box 12">
            <a:extLst>
              <a:ext uri="{FF2B5EF4-FFF2-40B4-BE49-F238E27FC236}">
                <a16:creationId xmlns:a16="http://schemas.microsoft.com/office/drawing/2014/main" id="{F3E8DE1F-BF6B-4C88-9420-EEB3E49F7CBB}"/>
              </a:ext>
            </a:extLst>
          </p:cNvPr>
          <p:cNvSpPr txBox="1">
            <a:spLocks noChangeArrowheads="1"/>
          </p:cNvSpPr>
          <p:nvPr/>
        </p:nvSpPr>
        <p:spPr bwMode="auto">
          <a:xfrm>
            <a:off x="395288" y="4652963"/>
            <a:ext cx="4681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b="1">
                <a:solidFill>
                  <a:srgbClr val="FF0000"/>
                </a:solidFill>
              </a:rPr>
              <a:t>Pozor! Co je jasné a pochopitelné učitelům nemusí být jasné a pochopitelné žákům.</a:t>
            </a:r>
          </a:p>
        </p:txBody>
      </p:sp>
      <p:pic>
        <p:nvPicPr>
          <p:cNvPr id="17417" name="Picture 14" descr="smiles089.gif">
            <a:extLst>
              <a:ext uri="{FF2B5EF4-FFF2-40B4-BE49-F238E27FC236}">
                <a16:creationId xmlns:a16="http://schemas.microsoft.com/office/drawing/2014/main" id="{5F83AA88-E6A1-407F-9B4E-7E871EC4E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365625"/>
            <a:ext cx="2381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500"/>
                                        <p:tgtEl>
                                          <p:spTgt spid="276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5"/>
                                        </p:tgtEl>
                                        <p:attrNameLst>
                                          <p:attrName>style.visibility</p:attrName>
                                        </p:attrNameLst>
                                      </p:cBhvr>
                                      <p:to>
                                        <p:strVal val="visible"/>
                                      </p:to>
                                    </p:set>
                                    <p:animEffect transition="in" filter="fade">
                                      <p:cBhvr>
                                        <p:cTn id="15" dur="500"/>
                                        <p:tgtEl>
                                          <p:spTgt spid="276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500"/>
                                        <p:tgtEl>
                                          <p:spTgt spid="276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fade">
                                      <p:cBhvr>
                                        <p:cTn id="2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5" grpId="0"/>
      <p:bldP spid="276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E31FEF50-38B4-4643-BBF9-396869EAA1F8}"/>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18435" name="WordArt 3">
            <a:extLst>
              <a:ext uri="{FF2B5EF4-FFF2-40B4-BE49-F238E27FC236}">
                <a16:creationId xmlns:a16="http://schemas.microsoft.com/office/drawing/2014/main" id="{A48B0209-19A7-4347-85B8-5C859D772373}"/>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otevřené se stručnou odpovědí</a:t>
            </a:r>
          </a:p>
        </p:txBody>
      </p:sp>
      <p:sp>
        <p:nvSpPr>
          <p:cNvPr id="18436" name="WordArt 4">
            <a:extLst>
              <a:ext uri="{FF2B5EF4-FFF2-40B4-BE49-F238E27FC236}">
                <a16:creationId xmlns:a16="http://schemas.microsoft.com/office/drawing/2014/main" id="{551F35B6-5D83-4A5E-9B75-D3BBA0464971}"/>
              </a:ext>
            </a:extLst>
          </p:cNvPr>
          <p:cNvSpPr>
            <a:spLocks noChangeArrowheads="1" noChangeShapeType="1" noTextEdit="1"/>
          </p:cNvSpPr>
          <p:nvPr/>
        </p:nvSpPr>
        <p:spPr bwMode="auto">
          <a:xfrm>
            <a:off x="2819400" y="1676400"/>
            <a:ext cx="3276600" cy="4572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doplňovací</a:t>
            </a:r>
          </a:p>
        </p:txBody>
      </p:sp>
      <p:pic>
        <p:nvPicPr>
          <p:cNvPr id="18437" name="Picture 2">
            <a:extLst>
              <a:ext uri="{FF2B5EF4-FFF2-40B4-BE49-F238E27FC236}">
                <a16:creationId xmlns:a16="http://schemas.microsoft.com/office/drawing/2014/main" id="{E7A4E2D8-ABBD-4424-BF0A-47C066A3A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050"/>
            <a:ext cx="9144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a:extLst>
              <a:ext uri="{FF2B5EF4-FFF2-40B4-BE49-F238E27FC236}">
                <a16:creationId xmlns:a16="http://schemas.microsoft.com/office/drawing/2014/main" id="{C706C040-E523-4F9D-AD98-42B515627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5050"/>
            <a:ext cx="9144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a:extLst>
              <a:ext uri="{FF2B5EF4-FFF2-40B4-BE49-F238E27FC236}">
                <a16:creationId xmlns:a16="http://schemas.microsoft.com/office/drawing/2014/main" id="{855B6E28-D4C2-419E-BFDE-98E8ACD20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91440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5ED0EB55-147E-4439-AB75-73BE35892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6338"/>
            <a:ext cx="91440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ppt_x"/>
                                          </p:val>
                                        </p:tav>
                                        <p:tav tm="100000">
                                          <p:val>
                                            <p:strVal val="#ppt_x"/>
                                          </p:val>
                                        </p:tav>
                                      </p:tavLst>
                                    </p:anim>
                                    <p:anim calcmode="lin" valueType="num">
                                      <p:cBhvr additive="base">
                                        <p:cTn id="8" dur="500" fill="hold"/>
                                        <p:tgtEl>
                                          <p:spTgt spid="737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3732"/>
                                        </p:tgtEl>
                                        <p:attrNameLst>
                                          <p:attrName>style.visibility</p:attrName>
                                        </p:attrNameLst>
                                      </p:cBhvr>
                                      <p:to>
                                        <p:strVal val="visible"/>
                                      </p:to>
                                    </p:set>
                                    <p:animEffect transition="in" filter="fade">
                                      <p:cBhvr>
                                        <p:cTn id="13" dur="500"/>
                                        <p:tgtEl>
                                          <p:spTgt spid="737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3733"/>
                                        </p:tgtEl>
                                        <p:attrNameLst>
                                          <p:attrName>style.visibility</p:attrName>
                                        </p:attrNameLst>
                                      </p:cBhvr>
                                      <p:to>
                                        <p:strVal val="visible"/>
                                      </p:to>
                                    </p:set>
                                    <p:animEffect transition="in" filter="wipe(down)">
                                      <p:cBhvr>
                                        <p:cTn id="18"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FA964F8D-CD34-4B15-A61B-EA32B2887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638"/>
            <a:ext cx="9144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2">
            <a:extLst>
              <a:ext uri="{FF2B5EF4-FFF2-40B4-BE49-F238E27FC236}">
                <a16:creationId xmlns:a16="http://schemas.microsoft.com/office/drawing/2014/main" id="{16C33667-BBB1-46EB-BBDA-CDCF59466957}"/>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19460" name="WordArt 3">
            <a:extLst>
              <a:ext uri="{FF2B5EF4-FFF2-40B4-BE49-F238E27FC236}">
                <a16:creationId xmlns:a16="http://schemas.microsoft.com/office/drawing/2014/main" id="{3A206099-384C-428B-A072-BA483DB9B025}"/>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Úloha daná konvencí  x produkční x doplňovací ???</a:t>
            </a:r>
          </a:p>
        </p:txBody>
      </p:sp>
      <p:pic>
        <p:nvPicPr>
          <p:cNvPr id="71683" name="Picture 3">
            <a:extLst>
              <a:ext uri="{FF2B5EF4-FFF2-40B4-BE49-F238E27FC236}">
                <a16:creationId xmlns:a16="http://schemas.microsoft.com/office/drawing/2014/main" id="{8DD7F414-3D88-46E9-B9C4-8DFD789BF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638"/>
            <a:ext cx="9144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additive="base">
                                        <p:cTn id="7" dur="500" fill="hold"/>
                                        <p:tgtEl>
                                          <p:spTgt spid="71683"/>
                                        </p:tgtEl>
                                        <p:attrNameLst>
                                          <p:attrName>ppt_x</p:attrName>
                                        </p:attrNameLst>
                                      </p:cBhvr>
                                      <p:tavLst>
                                        <p:tav tm="0">
                                          <p:val>
                                            <p:strVal val="#ppt_x"/>
                                          </p:val>
                                        </p:tav>
                                        <p:tav tm="100000">
                                          <p:val>
                                            <p:strVal val="#ppt_x"/>
                                          </p:val>
                                        </p:tav>
                                      </p:tavLst>
                                    </p:anim>
                                    <p:anim calcmode="lin" valueType="num">
                                      <p:cBhvr additive="base">
                                        <p:cTn id="8"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a:extLst>
              <a:ext uri="{FF2B5EF4-FFF2-40B4-BE49-F238E27FC236}">
                <a16:creationId xmlns:a16="http://schemas.microsoft.com/office/drawing/2014/main" id="{D78C5276-0F16-4051-9538-8CFF5CA76BC2}"/>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9699" name="WordArt 3">
            <a:extLst>
              <a:ext uri="{FF2B5EF4-FFF2-40B4-BE49-F238E27FC236}">
                <a16:creationId xmlns:a16="http://schemas.microsoft.com/office/drawing/2014/main" id="{B3BC5A30-7F21-417F-A54C-CA3622B0256D}"/>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6. Úlohy uzavřené dichotomické</a:t>
            </a:r>
          </a:p>
        </p:txBody>
      </p:sp>
      <p:sp>
        <p:nvSpPr>
          <p:cNvPr id="29700" name="Text Box 5">
            <a:extLst>
              <a:ext uri="{FF2B5EF4-FFF2-40B4-BE49-F238E27FC236}">
                <a16:creationId xmlns:a16="http://schemas.microsoft.com/office/drawing/2014/main" id="{CBFD85E2-FA3E-4C40-ADD9-54549DD91B05}"/>
              </a:ext>
            </a:extLst>
          </p:cNvPr>
          <p:cNvSpPr txBox="1">
            <a:spLocks noChangeArrowheads="1"/>
          </p:cNvSpPr>
          <p:nvPr/>
        </p:nvSpPr>
        <p:spPr bwMode="auto">
          <a:xfrm>
            <a:off x="228600" y="1981200"/>
            <a:ext cx="86804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200" i="1">
                <a:latin typeface="Garamond" panose="02020404030301010803" pitchFamily="18" charset="0"/>
              </a:rPr>
              <a:t>Posledním korunovaným českým králem je Ferdinand II. Dobrotivý.               správně - nesprávně </a:t>
            </a:r>
          </a:p>
        </p:txBody>
      </p:sp>
      <p:sp>
        <p:nvSpPr>
          <p:cNvPr id="20485" name="Oval 6">
            <a:extLst>
              <a:ext uri="{FF2B5EF4-FFF2-40B4-BE49-F238E27FC236}">
                <a16:creationId xmlns:a16="http://schemas.microsoft.com/office/drawing/2014/main" id="{3F346437-3E88-4F01-9B28-C62F67266F71}"/>
              </a:ext>
            </a:extLst>
          </p:cNvPr>
          <p:cNvSpPr>
            <a:spLocks noChangeArrowheads="1"/>
          </p:cNvSpPr>
          <p:nvPr/>
        </p:nvSpPr>
        <p:spPr bwMode="auto">
          <a:xfrm>
            <a:off x="6156325" y="5589588"/>
            <a:ext cx="863600" cy="922337"/>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5000"/>
              <a:t>O</a:t>
            </a:r>
          </a:p>
        </p:txBody>
      </p:sp>
      <p:sp>
        <p:nvSpPr>
          <p:cNvPr id="29702" name="Text Box 7">
            <a:extLst>
              <a:ext uri="{FF2B5EF4-FFF2-40B4-BE49-F238E27FC236}">
                <a16:creationId xmlns:a16="http://schemas.microsoft.com/office/drawing/2014/main" id="{55475CFF-29FA-4721-BE0A-857EA54640DC}"/>
              </a:ext>
            </a:extLst>
          </p:cNvPr>
          <p:cNvSpPr txBox="1">
            <a:spLocks noChangeArrowheads="1"/>
          </p:cNvSpPr>
          <p:nvPr/>
        </p:nvSpPr>
        <p:spPr bwMode="auto">
          <a:xfrm>
            <a:off x="36513" y="3352800"/>
            <a:ext cx="914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ct val="50000"/>
              </a:spcBef>
            </a:pPr>
            <a:r>
              <a:rPr lang="cs-CZ" altLang="cs-CZ" sz="3200" i="1">
                <a:latin typeface="Garamond" panose="02020404030301010803" pitchFamily="18" charset="0"/>
              </a:rPr>
              <a:t>Se vzrůstající nadmořskou výškou tlak vzduchu:   stoupá - klesá</a:t>
            </a:r>
          </a:p>
        </p:txBody>
      </p:sp>
      <p:sp>
        <p:nvSpPr>
          <p:cNvPr id="45063" name="Text Box 8">
            <a:extLst>
              <a:ext uri="{FF2B5EF4-FFF2-40B4-BE49-F238E27FC236}">
                <a16:creationId xmlns:a16="http://schemas.microsoft.com/office/drawing/2014/main" id="{F8479383-2E0C-4C72-9863-BB0C89BCF3BF}"/>
              </a:ext>
            </a:extLst>
          </p:cNvPr>
          <p:cNvSpPr txBox="1">
            <a:spLocks noChangeArrowheads="1"/>
          </p:cNvSpPr>
          <p:nvPr/>
        </p:nvSpPr>
        <p:spPr bwMode="auto">
          <a:xfrm>
            <a:off x="0" y="3597275"/>
            <a:ext cx="91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9600" b="1">
                <a:solidFill>
                  <a:srgbClr val="FF3300"/>
                </a:solidFill>
              </a:rPr>
              <a:t>!</a:t>
            </a:r>
          </a:p>
        </p:txBody>
      </p:sp>
      <p:sp>
        <p:nvSpPr>
          <p:cNvPr id="29704" name="Text Box 9">
            <a:extLst>
              <a:ext uri="{FF2B5EF4-FFF2-40B4-BE49-F238E27FC236}">
                <a16:creationId xmlns:a16="http://schemas.microsoft.com/office/drawing/2014/main" id="{AD9452D2-B325-4EE7-BDEC-D95C1DA7DDAB}"/>
              </a:ext>
            </a:extLst>
          </p:cNvPr>
          <p:cNvSpPr txBox="1">
            <a:spLocks noChangeArrowheads="1"/>
          </p:cNvSpPr>
          <p:nvPr/>
        </p:nvSpPr>
        <p:spPr bwMode="auto">
          <a:xfrm>
            <a:off x="709613" y="3978275"/>
            <a:ext cx="7391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ct val="50000"/>
              </a:spcBef>
            </a:pPr>
            <a:r>
              <a:rPr lang="cs-CZ" altLang="cs-CZ" sz="3200" i="1">
                <a:solidFill>
                  <a:srgbClr val="FF3300"/>
                </a:solidFill>
                <a:latin typeface="Garamond" panose="02020404030301010803" pitchFamily="18" charset="0"/>
              </a:rPr>
              <a:t>Humboldtův proud není teplý proud.   </a:t>
            </a:r>
          </a:p>
          <a:p>
            <a:pPr eaLnBrk="1" hangingPunct="1">
              <a:lnSpc>
                <a:spcPct val="70000"/>
              </a:lnSpc>
              <a:spcBef>
                <a:spcPct val="50000"/>
              </a:spcBef>
            </a:pPr>
            <a:r>
              <a:rPr lang="cs-CZ" altLang="cs-CZ" sz="3200" i="1">
                <a:solidFill>
                  <a:srgbClr val="FF3300"/>
                </a:solidFill>
                <a:latin typeface="Garamond" panose="02020404030301010803" pitchFamily="18" charset="0"/>
              </a:rPr>
              <a:t>ano - 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500"/>
                                        <p:tgtEl>
                                          <p:spTgt spid="297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fade">
                                      <p:cBhvr>
                                        <p:cTn id="15" dur="500"/>
                                        <p:tgtEl>
                                          <p:spTgt spid="297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704"/>
                                        </p:tgtEl>
                                        <p:attrNameLst>
                                          <p:attrName>style.visibility</p:attrName>
                                        </p:attrNameLst>
                                      </p:cBhvr>
                                      <p:to>
                                        <p:strVal val="visible"/>
                                      </p:to>
                                    </p:set>
                                    <p:animEffect transition="in" filter="fade">
                                      <p:cBhvr>
                                        <p:cTn id="18" dur="500"/>
                                        <p:tgtEl>
                                          <p:spTgt spid="2970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fade">
                                      <p:cBhvr>
                                        <p:cTn id="21"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p:bldP spid="45063" grpId="0"/>
      <p:bldP spid="297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ovéPole 1">
            <a:extLst>
              <a:ext uri="{FF2B5EF4-FFF2-40B4-BE49-F238E27FC236}">
                <a16:creationId xmlns:a16="http://schemas.microsoft.com/office/drawing/2014/main" id="{3B6E291B-EC6B-44B0-B668-A9F3DF1E4325}"/>
              </a:ext>
            </a:extLst>
          </p:cNvPr>
          <p:cNvSpPr txBox="1">
            <a:spLocks noChangeArrowheads="1"/>
          </p:cNvSpPr>
          <p:nvPr/>
        </p:nvSpPr>
        <p:spPr bwMode="auto">
          <a:xfrm>
            <a:off x="0" y="1214438"/>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i="1"/>
              <a:t>Na základní škole se lze setkal s pedagogy, kteří zadávají neadekvátní úlohy, které jsou nesrozumitelné a naprosto neodpovídají věku a znalostem žáků … Dvojznačnost některých úkolů a úloh  </a:t>
            </a:r>
            <a:r>
              <a:rPr lang="cs-CZ" altLang="cs-CZ"/>
              <a:t>(Malmberg, Järvelä, &amp; Kirschner, 2014, p. 114).</a:t>
            </a:r>
          </a:p>
          <a:p>
            <a:pPr eaLnBrk="1" hangingPunct="1"/>
            <a:endParaRPr lang="cs-CZ" altLang="cs-CZ"/>
          </a:p>
          <a:p>
            <a:pPr eaLnBrk="1" hangingPunct="1"/>
            <a:r>
              <a:rPr lang="cs-CZ" altLang="cs-CZ"/>
              <a:t>Weiss </a:t>
            </a:r>
            <a:r>
              <a:rPr lang="cs-CZ" altLang="cs-CZ" i="1"/>
              <a:t>„předložil dvěma skupinám učitelů k posouzení naprosto stejné písemné práce. K tomu obdrželi buď informaci, že tato práce byla napsána jedním jazykově nadaným chlapcem, jehož otec je redaktorem známého deníku, anebo že je to práce průměrného žáka, jehož oba rodiče prostě vykonávají průměrná povolání.“</a:t>
            </a:r>
            <a:r>
              <a:rPr lang="cs-CZ" altLang="cs-CZ"/>
              <a:t>  (Man, Mareš, &amp; Stuchlíková 2000, p. 225.</a:t>
            </a:r>
          </a:p>
          <a:p>
            <a:pPr eaLnBrk="1" hangingPunct="1"/>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 calcmode="lin" valueType="num">
                                      <p:cBhvr additive="base">
                                        <p:cTn id="7"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a:extLst>
              <a:ext uri="{FF2B5EF4-FFF2-40B4-BE49-F238E27FC236}">
                <a16:creationId xmlns:a16="http://schemas.microsoft.com/office/drawing/2014/main" id="{71D79D0B-9AAF-438C-BE1B-168CD420D858}"/>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1507" name="WordArt 3">
            <a:extLst>
              <a:ext uri="{FF2B5EF4-FFF2-40B4-BE49-F238E27FC236}">
                <a16:creationId xmlns:a16="http://schemas.microsoft.com/office/drawing/2014/main" id="{91E6EEA7-FD1A-45E5-A565-0DC3CD9FA575}"/>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dichotomické</a:t>
            </a:r>
          </a:p>
        </p:txBody>
      </p:sp>
      <p:pic>
        <p:nvPicPr>
          <p:cNvPr id="21508" name="Picture 2">
            <a:extLst>
              <a:ext uri="{FF2B5EF4-FFF2-40B4-BE49-F238E27FC236}">
                <a16:creationId xmlns:a16="http://schemas.microsoft.com/office/drawing/2014/main" id="{FFA2D52D-14EB-4DEA-8E7B-6E2E73677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a:extLst>
              <a:ext uri="{FF2B5EF4-FFF2-40B4-BE49-F238E27FC236}">
                <a16:creationId xmlns:a16="http://schemas.microsoft.com/office/drawing/2014/main" id="{0AB791C6-1A2D-4123-B20D-9574EF10D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2228850"/>
            <a:ext cx="91646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a:extLst>
              <a:ext uri="{FF2B5EF4-FFF2-40B4-BE49-F238E27FC236}">
                <a16:creationId xmlns:a16="http://schemas.microsoft.com/office/drawing/2014/main" id="{915B6FC6-DD26-4812-ACB6-D1B33DD7D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063"/>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a:extLst>
              <a:ext uri="{FF2B5EF4-FFF2-40B4-BE49-F238E27FC236}">
                <a16:creationId xmlns:a16="http://schemas.microsoft.com/office/drawing/2014/main" id="{C73A936F-0FD0-4C79-B0F2-BFE379B636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4437063"/>
            <a:ext cx="91805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500"/>
                                        <p:tgtEl>
                                          <p:spTgt spid="74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barn(inVertical)">
                                      <p:cBhvr>
                                        <p:cTn id="12" dur="500"/>
                                        <p:tgtEl>
                                          <p:spTgt spid="74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3AA2C447-42BA-4E30-9D47-4A266B3754EB}"/>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2771" name="WordArt 3">
            <a:extLst>
              <a:ext uri="{FF2B5EF4-FFF2-40B4-BE49-F238E27FC236}">
                <a16:creationId xmlns:a16="http://schemas.microsoft.com/office/drawing/2014/main" id="{76F8DF30-1A0E-471E-BD07-6A017B0BB8C3}"/>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7. Úlohy uzavřené s výběrem odpovědi</a:t>
            </a:r>
          </a:p>
        </p:txBody>
      </p:sp>
      <p:sp>
        <p:nvSpPr>
          <p:cNvPr id="22532" name="Oval 4">
            <a:extLst>
              <a:ext uri="{FF2B5EF4-FFF2-40B4-BE49-F238E27FC236}">
                <a16:creationId xmlns:a16="http://schemas.microsoft.com/office/drawing/2014/main" id="{848226A7-946C-40CB-9607-CD48CB8BE7A7}"/>
              </a:ext>
            </a:extLst>
          </p:cNvPr>
          <p:cNvSpPr>
            <a:spLocks noChangeArrowheads="1"/>
          </p:cNvSpPr>
          <p:nvPr/>
        </p:nvSpPr>
        <p:spPr bwMode="auto">
          <a:xfrm>
            <a:off x="7696200" y="54102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32773" name="Text Box 5">
            <a:extLst>
              <a:ext uri="{FF2B5EF4-FFF2-40B4-BE49-F238E27FC236}">
                <a16:creationId xmlns:a16="http://schemas.microsoft.com/office/drawing/2014/main" id="{8969A14B-EA30-41E0-B17C-A469FCA1843F}"/>
              </a:ext>
            </a:extLst>
          </p:cNvPr>
          <p:cNvSpPr txBox="1">
            <a:spLocks noChangeArrowheads="1"/>
          </p:cNvSpPr>
          <p:nvPr/>
        </p:nvSpPr>
        <p:spPr bwMode="auto">
          <a:xfrm>
            <a:off x="228600" y="2709863"/>
            <a:ext cx="8382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ct val="50000"/>
              </a:spcBef>
            </a:pPr>
            <a:r>
              <a:rPr lang="cs-CZ" altLang="cs-CZ" sz="3200" i="1">
                <a:latin typeface="Garamond" panose="02020404030301010803" pitchFamily="18" charset="0"/>
              </a:rPr>
              <a:t>Který z malířů je autorem opony Národního divadla?</a:t>
            </a:r>
          </a:p>
          <a:p>
            <a:pPr eaLnBrk="1" hangingPunct="1">
              <a:lnSpc>
                <a:spcPct val="70000"/>
              </a:lnSpc>
              <a:spcBef>
                <a:spcPct val="50000"/>
              </a:spcBef>
              <a:buFontTx/>
              <a:buAutoNum type="alphaLcParenR"/>
            </a:pPr>
            <a:r>
              <a:rPr lang="cs-CZ" altLang="cs-CZ" sz="3200" i="1">
                <a:latin typeface="Garamond" panose="02020404030301010803" pitchFamily="18" charset="0"/>
              </a:rPr>
              <a:t>Mikoláš Aleš</a:t>
            </a:r>
          </a:p>
          <a:p>
            <a:pPr eaLnBrk="1" hangingPunct="1">
              <a:lnSpc>
                <a:spcPct val="70000"/>
              </a:lnSpc>
              <a:spcBef>
                <a:spcPct val="50000"/>
              </a:spcBef>
              <a:buFontTx/>
              <a:buAutoNum type="alphaLcParenR"/>
            </a:pPr>
            <a:r>
              <a:rPr lang="cs-CZ" altLang="cs-CZ" sz="3200" i="1">
                <a:latin typeface="Garamond" panose="02020404030301010803" pitchFamily="18" charset="0"/>
              </a:rPr>
              <a:t>Josef Lada</a:t>
            </a:r>
          </a:p>
          <a:p>
            <a:pPr eaLnBrk="1" hangingPunct="1">
              <a:lnSpc>
                <a:spcPct val="70000"/>
              </a:lnSpc>
              <a:spcBef>
                <a:spcPct val="50000"/>
              </a:spcBef>
              <a:buFontTx/>
              <a:buAutoNum type="alphaLcParenR"/>
            </a:pPr>
            <a:r>
              <a:rPr lang="cs-CZ" altLang="cs-CZ" sz="3200" i="1">
                <a:latin typeface="Garamond" panose="02020404030301010803" pitchFamily="18" charset="0"/>
              </a:rPr>
              <a:t>Josef Mánes</a:t>
            </a:r>
          </a:p>
          <a:p>
            <a:pPr eaLnBrk="1" hangingPunct="1">
              <a:lnSpc>
                <a:spcPct val="70000"/>
              </a:lnSpc>
              <a:spcBef>
                <a:spcPct val="50000"/>
              </a:spcBef>
              <a:buFontTx/>
              <a:buAutoNum type="alphaLcParenR"/>
            </a:pPr>
            <a:r>
              <a:rPr lang="cs-CZ" altLang="cs-CZ" sz="3200" i="1">
                <a:latin typeface="Garamond" panose="02020404030301010803" pitchFamily="18" charset="0"/>
              </a:rPr>
              <a:t>Vojtěch Hynais</a:t>
            </a:r>
          </a:p>
          <a:p>
            <a:pPr eaLnBrk="1" hangingPunct="1">
              <a:lnSpc>
                <a:spcPct val="70000"/>
              </a:lnSpc>
              <a:spcBef>
                <a:spcPct val="50000"/>
              </a:spcBef>
              <a:buFontTx/>
              <a:buAutoNum type="alphaLcParenR"/>
            </a:pPr>
            <a:r>
              <a:rPr lang="cs-CZ" altLang="cs-CZ" sz="3200" i="1">
                <a:latin typeface="Garamond" panose="02020404030301010803" pitchFamily="18" charset="0"/>
              </a:rPr>
              <a:t>Luděk Marold</a:t>
            </a:r>
          </a:p>
        </p:txBody>
      </p:sp>
      <p:sp>
        <p:nvSpPr>
          <p:cNvPr id="32774" name="WordArt 6">
            <a:extLst>
              <a:ext uri="{FF2B5EF4-FFF2-40B4-BE49-F238E27FC236}">
                <a16:creationId xmlns:a16="http://schemas.microsoft.com/office/drawing/2014/main" id="{8D9E6364-E0B2-4033-A57C-F7707AD7D6C1}"/>
              </a:ext>
            </a:extLst>
          </p:cNvPr>
          <p:cNvSpPr>
            <a:spLocks noChangeArrowheads="1" noChangeShapeType="1" noTextEdit="1"/>
          </p:cNvSpPr>
          <p:nvPr/>
        </p:nvSpPr>
        <p:spPr bwMode="auto">
          <a:xfrm>
            <a:off x="2286000" y="1676400"/>
            <a:ext cx="4572000" cy="533400"/>
          </a:xfrm>
          <a:prstGeom prst="rect">
            <a:avLst/>
          </a:prstGeom>
        </p:spPr>
        <p:txBody>
          <a:bodyPr wrap="none" fromWordArt="1">
            <a:prstTxWarp prst="textPlain">
              <a:avLst>
                <a:gd name="adj" fmla="val 50000"/>
              </a:avLst>
            </a:prstTxWarp>
          </a:bodyPr>
          <a:lstStyle/>
          <a:p>
            <a:pPr algn="ctr"/>
            <a:r>
              <a:rPr lang="pl-PL"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a) typ: jedna správná odpověď</a:t>
            </a:r>
            <a:endPar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endParaRPr>
          </a:p>
        </p:txBody>
      </p:sp>
      <p:sp>
        <p:nvSpPr>
          <p:cNvPr id="32775" name="TextovéPole 2">
            <a:extLst>
              <a:ext uri="{FF2B5EF4-FFF2-40B4-BE49-F238E27FC236}">
                <a16:creationId xmlns:a16="http://schemas.microsoft.com/office/drawing/2014/main" id="{DA9DBECA-3036-4D52-B414-3F69EBC2191C}"/>
              </a:ext>
            </a:extLst>
          </p:cNvPr>
          <p:cNvSpPr txBox="1">
            <a:spLocks noChangeArrowheads="1"/>
          </p:cNvSpPr>
          <p:nvPr/>
        </p:nvSpPr>
        <p:spPr bwMode="auto">
          <a:xfrm>
            <a:off x="4262438" y="3500438"/>
            <a:ext cx="488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solidFill>
                  <a:srgbClr val="7030A0"/>
                </a:solidFill>
                <a:latin typeface="Tempus Sans ITC" panose="04020404030D07020202" pitchFamily="82" charset="0"/>
              </a:rPr>
              <a:t>●</a:t>
            </a:r>
            <a:r>
              <a:rPr lang="cs-CZ" altLang="cs-CZ">
                <a:latin typeface="Tempus Sans ITC" panose="04020404030D07020202" pitchFamily="82" charset="0"/>
              </a:rPr>
              <a:t> </a:t>
            </a:r>
            <a:r>
              <a:rPr lang="cs-CZ" altLang="cs-CZ">
                <a:solidFill>
                  <a:srgbClr val="7030A0"/>
                </a:solidFill>
                <a:latin typeface="Tempus Sans ITC" panose="04020404030D07020202" pitchFamily="82" charset="0"/>
              </a:rPr>
              <a:t>Rozmístění: los, kostka, abeceda</a:t>
            </a:r>
            <a:endParaRPr lang="en-GB" altLang="cs-CZ">
              <a:solidFill>
                <a:srgbClr val="7030A0"/>
              </a:solidFill>
              <a:latin typeface="Tempus Sans ITC" panose="04020404030D07020202" pitchFamily="82" charset="0"/>
            </a:endParaRPr>
          </a:p>
        </p:txBody>
      </p:sp>
      <p:sp>
        <p:nvSpPr>
          <p:cNvPr id="32776" name="TextovéPole 3">
            <a:extLst>
              <a:ext uri="{FF2B5EF4-FFF2-40B4-BE49-F238E27FC236}">
                <a16:creationId xmlns:a16="http://schemas.microsoft.com/office/drawing/2014/main" id="{B398BF0E-7989-40AD-8002-03B6E441DDA1}"/>
              </a:ext>
            </a:extLst>
          </p:cNvPr>
          <p:cNvSpPr txBox="1">
            <a:spLocks noChangeArrowheads="1"/>
          </p:cNvSpPr>
          <p:nvPr/>
        </p:nvSpPr>
        <p:spPr bwMode="auto">
          <a:xfrm>
            <a:off x="4262438" y="4149725"/>
            <a:ext cx="411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solidFill>
                  <a:srgbClr val="7030A0"/>
                </a:solidFill>
                <a:latin typeface="Tempus Sans ITC" panose="04020404030D07020202" pitchFamily="82" charset="0"/>
              </a:rPr>
              <a:t>● Vhodné distraktory</a:t>
            </a:r>
            <a:endParaRPr lang="en-GB" altLang="cs-CZ">
              <a:solidFill>
                <a:srgbClr val="7030A0"/>
              </a:solidFill>
              <a:latin typeface="Tempus Sans ITC" panose="04020404030D07020202" pitchFamily="82" charset="0"/>
            </a:endParaRPr>
          </a:p>
        </p:txBody>
      </p:sp>
      <p:sp>
        <p:nvSpPr>
          <p:cNvPr id="32777" name="TextovéPole 9">
            <a:extLst>
              <a:ext uri="{FF2B5EF4-FFF2-40B4-BE49-F238E27FC236}">
                <a16:creationId xmlns:a16="http://schemas.microsoft.com/office/drawing/2014/main" id="{46FD48FB-740B-4C07-9886-1D77A887BEF4}"/>
              </a:ext>
            </a:extLst>
          </p:cNvPr>
          <p:cNvSpPr txBox="1">
            <a:spLocks noChangeArrowheads="1"/>
          </p:cNvSpPr>
          <p:nvPr/>
        </p:nvSpPr>
        <p:spPr bwMode="auto">
          <a:xfrm>
            <a:off x="4262438" y="4762500"/>
            <a:ext cx="427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solidFill>
                  <a:srgbClr val="7030A0"/>
                </a:solidFill>
                <a:latin typeface="Tempus Sans ITC" panose="04020404030D07020202" pitchFamily="82" charset="0"/>
              </a:rPr>
              <a:t>● 4-5 možností</a:t>
            </a:r>
            <a:endParaRPr lang="en-GB" altLang="cs-CZ">
              <a:solidFill>
                <a:srgbClr val="7030A0"/>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par>
                                <p:cTn id="8" presetID="10" presetClass="entr" presetSubtype="0" fill="hold"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fade">
                                      <p:cBhvr>
                                        <p:cTn id="10" dur="500"/>
                                        <p:tgtEl>
                                          <p:spTgt spid="327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animEffect transition="in" filter="fade">
                                      <p:cBhvr>
                                        <p:cTn id="15" dur="500"/>
                                        <p:tgtEl>
                                          <p:spTgt spid="327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5"/>
                                        </p:tgtEl>
                                        <p:attrNameLst>
                                          <p:attrName>style.visibility</p:attrName>
                                        </p:attrNameLst>
                                      </p:cBhvr>
                                      <p:to>
                                        <p:strVal val="visible"/>
                                      </p:to>
                                    </p:set>
                                    <p:animEffect transition="in" filter="fade">
                                      <p:cBhvr>
                                        <p:cTn id="20" dur="500"/>
                                        <p:tgtEl>
                                          <p:spTgt spid="327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776"/>
                                        </p:tgtEl>
                                        <p:attrNameLst>
                                          <p:attrName>style.visibility</p:attrName>
                                        </p:attrNameLst>
                                      </p:cBhvr>
                                      <p:to>
                                        <p:strVal val="visible"/>
                                      </p:to>
                                    </p:set>
                                    <p:animEffect transition="in" filter="fade">
                                      <p:cBhvr>
                                        <p:cTn id="23" dur="500"/>
                                        <p:tgtEl>
                                          <p:spTgt spid="327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777"/>
                                        </p:tgtEl>
                                        <p:attrNameLst>
                                          <p:attrName>style.visibility</p:attrName>
                                        </p:attrNameLst>
                                      </p:cBhvr>
                                      <p:to>
                                        <p:strVal val="visible"/>
                                      </p:to>
                                    </p:set>
                                    <p:animEffect transition="in" filter="fade">
                                      <p:cBhvr>
                                        <p:cTn id="26"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5" grpId="0"/>
      <p:bldP spid="32776" grpId="0"/>
      <p:bldP spid="327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a:extLst>
              <a:ext uri="{FF2B5EF4-FFF2-40B4-BE49-F238E27FC236}">
                <a16:creationId xmlns:a16="http://schemas.microsoft.com/office/drawing/2014/main" id="{69BB16F8-BBF2-4005-8CA0-01FC9A64D6FA}"/>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3795" name="WordArt 3">
            <a:extLst>
              <a:ext uri="{FF2B5EF4-FFF2-40B4-BE49-F238E27FC236}">
                <a16:creationId xmlns:a16="http://schemas.microsoft.com/office/drawing/2014/main" id="{4D0EAFE3-D6EC-4878-A681-4AC961E89C41}"/>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s výběrem odpovědi</a:t>
            </a:r>
          </a:p>
        </p:txBody>
      </p:sp>
      <p:sp>
        <p:nvSpPr>
          <p:cNvPr id="23556" name="Oval 4">
            <a:extLst>
              <a:ext uri="{FF2B5EF4-FFF2-40B4-BE49-F238E27FC236}">
                <a16:creationId xmlns:a16="http://schemas.microsoft.com/office/drawing/2014/main" id="{9840A6E5-F620-4B27-B9A1-BF08697F756D}"/>
              </a:ext>
            </a:extLst>
          </p:cNvPr>
          <p:cNvSpPr>
            <a:spLocks noChangeArrowheads="1"/>
          </p:cNvSpPr>
          <p:nvPr/>
        </p:nvSpPr>
        <p:spPr bwMode="auto">
          <a:xfrm>
            <a:off x="7667625" y="3284538"/>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33797" name="Text Box 5">
            <a:extLst>
              <a:ext uri="{FF2B5EF4-FFF2-40B4-BE49-F238E27FC236}">
                <a16:creationId xmlns:a16="http://schemas.microsoft.com/office/drawing/2014/main" id="{17744C30-6A38-4193-B230-B7D653AE7768}"/>
              </a:ext>
            </a:extLst>
          </p:cNvPr>
          <p:cNvSpPr txBox="1">
            <a:spLocks noChangeArrowheads="1"/>
          </p:cNvSpPr>
          <p:nvPr/>
        </p:nvSpPr>
        <p:spPr bwMode="auto">
          <a:xfrm>
            <a:off x="1905000" y="2709863"/>
            <a:ext cx="6705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200" i="1">
                <a:latin typeface="Garamond" panose="02020404030301010803" pitchFamily="18" charset="0"/>
              </a:rPr>
              <a:t>Které prozaické literární dílo napsal Jaroslav Havlíček?</a:t>
            </a:r>
          </a:p>
          <a:p>
            <a:pPr eaLnBrk="1" hangingPunct="1">
              <a:lnSpc>
                <a:spcPct val="80000"/>
              </a:lnSpc>
              <a:spcBef>
                <a:spcPct val="50000"/>
              </a:spcBef>
              <a:buFontTx/>
              <a:buAutoNum type="alphaLcParenR"/>
            </a:pPr>
            <a:r>
              <a:rPr lang="cs-CZ" altLang="cs-CZ" sz="3200" i="1">
                <a:latin typeface="Garamond" panose="02020404030301010803" pitchFamily="18" charset="0"/>
              </a:rPr>
              <a:t>Vlčí jáma</a:t>
            </a:r>
          </a:p>
          <a:p>
            <a:pPr eaLnBrk="1" hangingPunct="1">
              <a:lnSpc>
                <a:spcPct val="80000"/>
              </a:lnSpc>
              <a:spcBef>
                <a:spcPct val="50000"/>
              </a:spcBef>
              <a:buFontTx/>
              <a:buAutoNum type="alphaLcParenR"/>
            </a:pPr>
            <a:r>
              <a:rPr lang="cs-CZ" altLang="cs-CZ" sz="3200" i="1">
                <a:latin typeface="Garamond" panose="02020404030301010803" pitchFamily="18" charset="0"/>
              </a:rPr>
              <a:t>Máj</a:t>
            </a:r>
          </a:p>
          <a:p>
            <a:pPr eaLnBrk="1" hangingPunct="1">
              <a:lnSpc>
                <a:spcPct val="80000"/>
              </a:lnSpc>
              <a:spcBef>
                <a:spcPct val="50000"/>
              </a:spcBef>
              <a:buFontTx/>
              <a:buAutoNum type="alphaLcParenR"/>
            </a:pPr>
            <a:r>
              <a:rPr lang="cs-CZ" altLang="cs-CZ" sz="3200" i="1">
                <a:latin typeface="Garamond" panose="02020404030301010803" pitchFamily="18" charset="0"/>
              </a:rPr>
              <a:t>Neviditelný</a:t>
            </a:r>
          </a:p>
          <a:p>
            <a:pPr eaLnBrk="1" hangingPunct="1">
              <a:lnSpc>
                <a:spcPct val="80000"/>
              </a:lnSpc>
              <a:spcBef>
                <a:spcPct val="50000"/>
              </a:spcBef>
              <a:buFontTx/>
              <a:buAutoNum type="alphaLcParenR"/>
            </a:pPr>
            <a:r>
              <a:rPr lang="cs-CZ" altLang="cs-CZ" sz="3200" i="1">
                <a:latin typeface="Garamond" panose="02020404030301010803" pitchFamily="18" charset="0"/>
              </a:rPr>
              <a:t>Hordubal</a:t>
            </a:r>
          </a:p>
        </p:txBody>
      </p:sp>
      <p:sp>
        <p:nvSpPr>
          <p:cNvPr id="33798" name="WordArt 6">
            <a:extLst>
              <a:ext uri="{FF2B5EF4-FFF2-40B4-BE49-F238E27FC236}">
                <a16:creationId xmlns:a16="http://schemas.microsoft.com/office/drawing/2014/main" id="{731BD9A5-D54C-480E-8C17-76D546DF41B7}"/>
              </a:ext>
            </a:extLst>
          </p:cNvPr>
          <p:cNvSpPr>
            <a:spLocks noChangeArrowheads="1" noChangeShapeType="1" noTextEdit="1"/>
          </p:cNvSpPr>
          <p:nvPr/>
        </p:nvSpPr>
        <p:spPr bwMode="auto">
          <a:xfrm>
            <a:off x="2286000" y="1676400"/>
            <a:ext cx="45720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typ: jedna správná odpověď</a:t>
            </a:r>
          </a:p>
        </p:txBody>
      </p:sp>
      <p:sp>
        <p:nvSpPr>
          <p:cNvPr id="33799" name="Text Box 7">
            <a:extLst>
              <a:ext uri="{FF2B5EF4-FFF2-40B4-BE49-F238E27FC236}">
                <a16:creationId xmlns:a16="http://schemas.microsoft.com/office/drawing/2014/main" id="{E629F9C7-A0E1-43A0-A07E-DDF82E0E8D03}"/>
              </a:ext>
            </a:extLst>
          </p:cNvPr>
          <p:cNvSpPr txBox="1">
            <a:spLocks noChangeArrowheads="1"/>
          </p:cNvSpPr>
          <p:nvPr/>
        </p:nvSpPr>
        <p:spPr bwMode="auto">
          <a:xfrm>
            <a:off x="533400" y="3048000"/>
            <a:ext cx="914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18000" b="1">
                <a:solidFill>
                  <a:srgbClr val="FF3300"/>
                </a:solidFill>
              </a:rPr>
              <a:t>!</a:t>
            </a:r>
          </a:p>
        </p:txBody>
      </p:sp>
      <p:sp>
        <p:nvSpPr>
          <p:cNvPr id="33800" name="Text Box 12">
            <a:extLst>
              <a:ext uri="{FF2B5EF4-FFF2-40B4-BE49-F238E27FC236}">
                <a16:creationId xmlns:a16="http://schemas.microsoft.com/office/drawing/2014/main" id="{C8192E1F-B7A0-4B01-97C5-F13E0786A39D}"/>
              </a:ext>
            </a:extLst>
          </p:cNvPr>
          <p:cNvSpPr txBox="1">
            <a:spLocks noChangeArrowheads="1"/>
          </p:cNvSpPr>
          <p:nvPr/>
        </p:nvSpPr>
        <p:spPr bwMode="auto">
          <a:xfrm>
            <a:off x="1447800" y="6172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a:solidFill>
                  <a:srgbClr val="FF3300"/>
                </a:solidFill>
              </a:rPr>
              <a:t>„Do očí bijící“ distraktor </a:t>
            </a:r>
          </a:p>
        </p:txBody>
      </p:sp>
      <p:sp>
        <p:nvSpPr>
          <p:cNvPr id="49161" name="Line 13">
            <a:extLst>
              <a:ext uri="{FF2B5EF4-FFF2-40B4-BE49-F238E27FC236}">
                <a16:creationId xmlns:a16="http://schemas.microsoft.com/office/drawing/2014/main" id="{92241B68-2001-4E9A-93D0-741BFE73855A}"/>
              </a:ext>
            </a:extLst>
          </p:cNvPr>
          <p:cNvSpPr>
            <a:spLocks noChangeShapeType="1"/>
          </p:cNvSpPr>
          <p:nvPr/>
        </p:nvSpPr>
        <p:spPr bwMode="auto">
          <a:xfrm flipH="1">
            <a:off x="3348038" y="4581525"/>
            <a:ext cx="15113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par>
                                <p:cTn id="8" presetID="10" presetClass="entr" presetSubtype="0" fill="hold" nodeType="withEffect">
                                  <p:stCondLst>
                                    <p:cond delay="0"/>
                                  </p:stCondLst>
                                  <p:childTnLst>
                                    <p:set>
                                      <p:cBhvr>
                                        <p:cTn id="9" dur="1" fill="hold">
                                          <p:stCondLst>
                                            <p:cond delay="0"/>
                                          </p:stCondLst>
                                        </p:cTn>
                                        <p:tgtEl>
                                          <p:spTgt spid="33798"/>
                                        </p:tgtEl>
                                        <p:attrNameLst>
                                          <p:attrName>style.visibility</p:attrName>
                                        </p:attrNameLst>
                                      </p:cBhvr>
                                      <p:to>
                                        <p:strVal val="visible"/>
                                      </p:to>
                                    </p:set>
                                    <p:animEffect transition="in" filter="fade">
                                      <p:cBhvr>
                                        <p:cTn id="10" dur="500"/>
                                        <p:tgtEl>
                                          <p:spTgt spid="337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fade">
                                      <p:cBhvr>
                                        <p:cTn id="15" dur="500"/>
                                        <p:tgtEl>
                                          <p:spTgt spid="337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799"/>
                                        </p:tgtEl>
                                        <p:attrNameLst>
                                          <p:attrName>style.visibility</p:attrName>
                                        </p:attrNameLst>
                                      </p:cBhvr>
                                      <p:to>
                                        <p:strVal val="visible"/>
                                      </p:to>
                                    </p:set>
                                    <p:animEffect transition="in" filter="fade">
                                      <p:cBhvr>
                                        <p:cTn id="18" dur="500"/>
                                        <p:tgtEl>
                                          <p:spTgt spid="33799"/>
                                        </p:tgtEl>
                                      </p:cBhvr>
                                    </p:animEffect>
                                  </p:childTnLst>
                                </p:cTn>
                              </p:par>
                              <p:par>
                                <p:cTn id="19" presetID="10" presetClass="entr" presetSubtype="0" fill="hold" nodeType="withEffect">
                                  <p:stCondLst>
                                    <p:cond delay="0"/>
                                  </p:stCondLst>
                                  <p:childTnLst>
                                    <p:set>
                                      <p:cBhvr>
                                        <p:cTn id="20" dur="1" fill="hold">
                                          <p:stCondLst>
                                            <p:cond delay="0"/>
                                          </p:stCondLst>
                                        </p:cTn>
                                        <p:tgtEl>
                                          <p:spTgt spid="33800">
                                            <p:txEl>
                                              <p:pRg st="0" end="0"/>
                                            </p:txEl>
                                          </p:spTgt>
                                        </p:tgtEl>
                                        <p:attrNameLst>
                                          <p:attrName>style.visibility</p:attrName>
                                        </p:attrNameLst>
                                      </p:cBhvr>
                                      <p:to>
                                        <p:strVal val="visible"/>
                                      </p:to>
                                    </p:set>
                                    <p:animEffect transition="in" filter="fade">
                                      <p:cBhvr>
                                        <p:cTn id="21" dur="500"/>
                                        <p:tgtEl>
                                          <p:spTgt spid="3380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9161"/>
                                        </p:tgtEl>
                                        <p:attrNameLst>
                                          <p:attrName>style.visibility</p:attrName>
                                        </p:attrNameLst>
                                      </p:cBhvr>
                                      <p:to>
                                        <p:strVal val="visible"/>
                                      </p:to>
                                    </p:set>
                                    <p:animEffect transition="in" filter="fade">
                                      <p:cBhvr>
                                        <p:cTn id="24"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4FFB0EE8-C0F4-43F6-8A96-9F3559DF3D96}"/>
              </a:ext>
            </a:extLst>
          </p:cNvPr>
          <p:cNvSpPr>
            <a:spLocks noGrp="1"/>
          </p:cNvSpPr>
          <p:nvPr>
            <p:ph type="title"/>
          </p:nvPr>
        </p:nvSpPr>
        <p:spPr/>
        <p:txBody>
          <a:bodyPr/>
          <a:lstStyle/>
          <a:p>
            <a:endParaRPr lang="en-GB" altLang="cs-CZ"/>
          </a:p>
        </p:txBody>
      </p:sp>
      <p:sp>
        <p:nvSpPr>
          <p:cNvPr id="24579" name="Zástupný symbol pro obsah 2">
            <a:extLst>
              <a:ext uri="{FF2B5EF4-FFF2-40B4-BE49-F238E27FC236}">
                <a16:creationId xmlns:a16="http://schemas.microsoft.com/office/drawing/2014/main" id="{FC8603BC-D74C-4F0B-992D-A334200BC16A}"/>
              </a:ext>
            </a:extLst>
          </p:cNvPr>
          <p:cNvSpPr>
            <a:spLocks noGrp="1"/>
          </p:cNvSpPr>
          <p:nvPr>
            <p:ph sz="half" idx="1"/>
          </p:nvPr>
        </p:nvSpPr>
        <p:spPr/>
        <p:txBody>
          <a:bodyPr/>
          <a:lstStyle/>
          <a:p>
            <a:endParaRPr lang="en-GB" altLang="cs-CZ"/>
          </a:p>
        </p:txBody>
      </p:sp>
      <p:sp>
        <p:nvSpPr>
          <p:cNvPr id="24580" name="Zástupný symbol pro obsah 3">
            <a:extLst>
              <a:ext uri="{FF2B5EF4-FFF2-40B4-BE49-F238E27FC236}">
                <a16:creationId xmlns:a16="http://schemas.microsoft.com/office/drawing/2014/main" id="{03260569-8645-4C21-AF91-C44A7F62C641}"/>
              </a:ext>
            </a:extLst>
          </p:cNvPr>
          <p:cNvSpPr>
            <a:spLocks noGrp="1"/>
          </p:cNvSpPr>
          <p:nvPr>
            <p:ph sz="half" idx="2"/>
          </p:nvPr>
        </p:nvSpPr>
        <p:spPr/>
        <p:txBody>
          <a:bodyPr/>
          <a:lstStyle/>
          <a:p>
            <a:endParaRPr lang="en-GB" altLang="cs-CZ"/>
          </a:p>
        </p:txBody>
      </p:sp>
      <p:sp>
        <p:nvSpPr>
          <p:cNvPr id="24581" name="WordArt 5">
            <a:extLst>
              <a:ext uri="{FF2B5EF4-FFF2-40B4-BE49-F238E27FC236}">
                <a16:creationId xmlns:a16="http://schemas.microsoft.com/office/drawing/2014/main" id="{D6A6D248-3D18-4FCD-828D-0A690FBC1440}"/>
              </a:ext>
            </a:extLst>
          </p:cNvPr>
          <p:cNvSpPr>
            <a:spLocks noChangeArrowheads="1" noChangeShapeType="1" noTextEdit="1"/>
          </p:cNvSpPr>
          <p:nvPr/>
        </p:nvSpPr>
        <p:spPr bwMode="auto">
          <a:xfrm>
            <a:off x="90488" y="1143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4582" name="WordArt 6">
            <a:extLst>
              <a:ext uri="{FF2B5EF4-FFF2-40B4-BE49-F238E27FC236}">
                <a16:creationId xmlns:a16="http://schemas.microsoft.com/office/drawing/2014/main" id="{8AE59CC5-69EF-45A0-AC43-F64D62BB8109}"/>
              </a:ext>
            </a:extLst>
          </p:cNvPr>
          <p:cNvSpPr>
            <a:spLocks noChangeArrowheads="1" noChangeShapeType="1" noTextEdit="1"/>
          </p:cNvSpPr>
          <p:nvPr/>
        </p:nvSpPr>
        <p:spPr bwMode="auto">
          <a:xfrm>
            <a:off x="914400" y="800100"/>
            <a:ext cx="73914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přiřazovací</a:t>
            </a:r>
          </a:p>
        </p:txBody>
      </p:sp>
      <p:pic>
        <p:nvPicPr>
          <p:cNvPr id="24583" name="Picture 2">
            <a:extLst>
              <a:ext uri="{FF2B5EF4-FFF2-40B4-BE49-F238E27FC236}">
                <a16:creationId xmlns:a16="http://schemas.microsoft.com/office/drawing/2014/main" id="{02458027-DB04-4BC7-B7E5-4295663E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a:extLst>
              <a:ext uri="{FF2B5EF4-FFF2-40B4-BE49-F238E27FC236}">
                <a16:creationId xmlns:a16="http://schemas.microsoft.com/office/drawing/2014/main" id="{E818385B-576A-4A9B-B163-5355CDEFF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51313"/>
            <a:ext cx="91440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wipe(down)">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a:extLst>
              <a:ext uri="{FF2B5EF4-FFF2-40B4-BE49-F238E27FC236}">
                <a16:creationId xmlns:a16="http://schemas.microsoft.com/office/drawing/2014/main" id="{21E26666-7774-4947-8E77-182DA1D86C1B}"/>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5843" name="WordArt 3">
            <a:extLst>
              <a:ext uri="{FF2B5EF4-FFF2-40B4-BE49-F238E27FC236}">
                <a16:creationId xmlns:a16="http://schemas.microsoft.com/office/drawing/2014/main" id="{8B7C1404-174E-44F2-892F-B7997F6B22E4}"/>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7. Úlohy uzavřené s výběrem odpovědi</a:t>
            </a:r>
          </a:p>
        </p:txBody>
      </p:sp>
      <p:sp>
        <p:nvSpPr>
          <p:cNvPr id="25604" name="Oval 4">
            <a:extLst>
              <a:ext uri="{FF2B5EF4-FFF2-40B4-BE49-F238E27FC236}">
                <a16:creationId xmlns:a16="http://schemas.microsoft.com/office/drawing/2014/main" id="{C536513D-9EC3-4C74-AB83-5711EAB6515B}"/>
              </a:ext>
            </a:extLst>
          </p:cNvPr>
          <p:cNvSpPr>
            <a:spLocks noChangeArrowheads="1"/>
          </p:cNvSpPr>
          <p:nvPr/>
        </p:nvSpPr>
        <p:spPr bwMode="auto">
          <a:xfrm>
            <a:off x="7696200" y="54102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35845" name="Text Box 5">
            <a:extLst>
              <a:ext uri="{FF2B5EF4-FFF2-40B4-BE49-F238E27FC236}">
                <a16:creationId xmlns:a16="http://schemas.microsoft.com/office/drawing/2014/main" id="{314C1AA6-8B1F-47A0-AB28-ABDC61B42FA5}"/>
              </a:ext>
            </a:extLst>
          </p:cNvPr>
          <p:cNvSpPr txBox="1">
            <a:spLocks noChangeArrowheads="1"/>
          </p:cNvSpPr>
          <p:nvPr/>
        </p:nvSpPr>
        <p:spPr bwMode="auto">
          <a:xfrm>
            <a:off x="228600" y="2536825"/>
            <a:ext cx="79248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200" i="1">
                <a:latin typeface="Garamond" panose="02020404030301010803" pitchFamily="18" charset="0"/>
              </a:rPr>
              <a:t>Který z výroků vyjadřuje nejlépe podstatu subjektivního idealismu?</a:t>
            </a:r>
          </a:p>
          <a:p>
            <a:pPr eaLnBrk="1" hangingPunct="1">
              <a:lnSpc>
                <a:spcPct val="80000"/>
              </a:lnSpc>
              <a:spcBef>
                <a:spcPct val="50000"/>
              </a:spcBef>
              <a:buFontTx/>
              <a:buAutoNum type="alphaLcParenR"/>
            </a:pPr>
            <a:r>
              <a:rPr lang="cs-CZ" altLang="cs-CZ" sz="3200" i="1">
                <a:latin typeface="Garamond" panose="02020404030301010803" pitchFamily="18" charset="0"/>
              </a:rPr>
              <a:t>Svět je nepoznatelný, nekonečný a věčný.</a:t>
            </a:r>
          </a:p>
          <a:p>
            <a:pPr eaLnBrk="1" hangingPunct="1">
              <a:lnSpc>
                <a:spcPct val="80000"/>
              </a:lnSpc>
              <a:spcBef>
                <a:spcPct val="50000"/>
              </a:spcBef>
              <a:buFontTx/>
              <a:buAutoNum type="alphaLcParenR"/>
            </a:pPr>
            <a:r>
              <a:rPr lang="cs-CZ" altLang="cs-CZ" sz="3200" i="1">
                <a:latin typeface="Garamond" panose="02020404030301010803" pitchFamily="18" charset="0"/>
              </a:rPr>
              <a:t>Příčinou všech věcí je člověk.</a:t>
            </a:r>
          </a:p>
          <a:p>
            <a:pPr eaLnBrk="1" hangingPunct="1">
              <a:lnSpc>
                <a:spcPct val="80000"/>
              </a:lnSpc>
              <a:spcBef>
                <a:spcPct val="50000"/>
              </a:spcBef>
              <a:buFontTx/>
              <a:buAutoNum type="alphaLcParenR"/>
            </a:pPr>
            <a:r>
              <a:rPr lang="cs-CZ" altLang="cs-CZ" sz="3200" i="1">
                <a:latin typeface="Garamond" panose="02020404030301010803" pitchFamily="18" charset="0"/>
              </a:rPr>
              <a:t>Neexistuje objektivní pravda.</a:t>
            </a:r>
          </a:p>
          <a:p>
            <a:pPr eaLnBrk="1" hangingPunct="1">
              <a:lnSpc>
                <a:spcPct val="80000"/>
              </a:lnSpc>
              <a:spcBef>
                <a:spcPct val="50000"/>
              </a:spcBef>
              <a:buFontTx/>
              <a:buAutoNum type="alphaLcParenR"/>
            </a:pPr>
            <a:r>
              <a:rPr lang="cs-CZ" altLang="cs-CZ" sz="3200" i="1">
                <a:latin typeface="Garamond" panose="02020404030301010803" pitchFamily="18" charset="0"/>
              </a:rPr>
              <a:t>Žádný z výroků nevystihuje subjektivní idealismus</a:t>
            </a:r>
          </a:p>
        </p:txBody>
      </p:sp>
      <p:sp>
        <p:nvSpPr>
          <p:cNvPr id="35846" name="WordArt 6">
            <a:extLst>
              <a:ext uri="{FF2B5EF4-FFF2-40B4-BE49-F238E27FC236}">
                <a16:creationId xmlns:a16="http://schemas.microsoft.com/office/drawing/2014/main" id="{F5F31887-5F5A-445C-9C9D-610EE07D1C89}"/>
              </a:ext>
            </a:extLst>
          </p:cNvPr>
          <p:cNvSpPr>
            <a:spLocks noChangeArrowheads="1" noChangeShapeType="1" noTextEdit="1"/>
          </p:cNvSpPr>
          <p:nvPr/>
        </p:nvSpPr>
        <p:spPr bwMode="auto">
          <a:xfrm>
            <a:off x="1981200" y="1676400"/>
            <a:ext cx="50292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b) typ: jedna nejpřesnější odpověď</a:t>
            </a:r>
          </a:p>
        </p:txBody>
      </p:sp>
      <p:cxnSp>
        <p:nvCxnSpPr>
          <p:cNvPr id="3" name="Přímá spojnice se šipkou 2">
            <a:extLst>
              <a:ext uri="{FF2B5EF4-FFF2-40B4-BE49-F238E27FC236}">
                <a16:creationId xmlns:a16="http://schemas.microsoft.com/office/drawing/2014/main" id="{0C7F3374-D4F5-43DA-9300-0FB36264176E}"/>
              </a:ext>
            </a:extLst>
          </p:cNvPr>
          <p:cNvCxnSpPr>
            <a:stCxn id="35848" idx="1"/>
          </p:cNvCxnSpPr>
          <p:nvPr/>
        </p:nvCxnSpPr>
        <p:spPr>
          <a:xfrm flipH="1" flipV="1">
            <a:off x="1122363" y="5927725"/>
            <a:ext cx="1217612" cy="3683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5848" name="TextovéPole 4">
            <a:extLst>
              <a:ext uri="{FF2B5EF4-FFF2-40B4-BE49-F238E27FC236}">
                <a16:creationId xmlns:a16="http://schemas.microsoft.com/office/drawing/2014/main" id="{6BD56413-B6FD-4C58-9B26-7127F2B2E641}"/>
              </a:ext>
            </a:extLst>
          </p:cNvPr>
          <p:cNvSpPr txBox="1">
            <a:spLocks noChangeArrowheads="1"/>
          </p:cNvSpPr>
          <p:nvPr/>
        </p:nvSpPr>
        <p:spPr bwMode="auto">
          <a:xfrm>
            <a:off x="2339975" y="5942013"/>
            <a:ext cx="518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2000">
                <a:solidFill>
                  <a:srgbClr val="7030A0"/>
                </a:solidFill>
                <a:latin typeface="Tempus Sans ITC" panose="04020404030D07020202" pitchFamily="82" charset="0"/>
              </a:rPr>
              <a:t>Tzv. nulová varianta. Případnou variantou e) tzv. úniková varianta („neznám odpověď“)</a:t>
            </a:r>
            <a:endParaRPr lang="en-GB" altLang="cs-CZ" sz="2000">
              <a:solidFill>
                <a:srgbClr val="7030A0"/>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par>
                                <p:cTn id="8" presetID="10" presetClass="entr" presetSubtype="0" fill="hold"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fade">
                                      <p:cBhvr>
                                        <p:cTn id="10" dur="500"/>
                                        <p:tgtEl>
                                          <p:spTgt spid="358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fade">
                                      <p:cBhvr>
                                        <p:cTn id="15" dur="500"/>
                                        <p:tgtEl>
                                          <p:spTgt spid="358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48"/>
                                        </p:tgtEl>
                                        <p:attrNameLst>
                                          <p:attrName>style.visibility</p:attrName>
                                        </p:attrNameLst>
                                      </p:cBhvr>
                                      <p:to>
                                        <p:strVal val="visible"/>
                                      </p:to>
                                    </p:set>
                                    <p:animEffect transition="in" filter="fade">
                                      <p:cBhvr>
                                        <p:cTn id="18" dur="500"/>
                                        <p:tgtEl>
                                          <p:spTgt spid="35848"/>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a:extLst>
              <a:ext uri="{FF2B5EF4-FFF2-40B4-BE49-F238E27FC236}">
                <a16:creationId xmlns:a16="http://schemas.microsoft.com/office/drawing/2014/main" id="{65629756-B810-40DB-9881-05E255AA9148}"/>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6627" name="WordArt 3">
            <a:extLst>
              <a:ext uri="{FF2B5EF4-FFF2-40B4-BE49-F238E27FC236}">
                <a16:creationId xmlns:a16="http://schemas.microsoft.com/office/drawing/2014/main" id="{968F8B99-2CFA-421C-B339-E28CEBADB05D}"/>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s výběrem odpovědi</a:t>
            </a:r>
          </a:p>
        </p:txBody>
      </p:sp>
      <p:sp>
        <p:nvSpPr>
          <p:cNvPr id="26628" name="WordArt 6">
            <a:extLst>
              <a:ext uri="{FF2B5EF4-FFF2-40B4-BE49-F238E27FC236}">
                <a16:creationId xmlns:a16="http://schemas.microsoft.com/office/drawing/2014/main" id="{11BFF3F2-8DC2-441A-BAF0-2D351568662A}"/>
              </a:ext>
            </a:extLst>
          </p:cNvPr>
          <p:cNvSpPr>
            <a:spLocks noChangeArrowheads="1" noChangeShapeType="1" noTextEdit="1"/>
          </p:cNvSpPr>
          <p:nvPr/>
        </p:nvSpPr>
        <p:spPr bwMode="auto">
          <a:xfrm>
            <a:off x="1981200" y="1676400"/>
            <a:ext cx="50292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typ: jedna nejpřesnější odpověď</a:t>
            </a:r>
          </a:p>
        </p:txBody>
      </p:sp>
      <p:pic>
        <p:nvPicPr>
          <p:cNvPr id="26629" name="Picture 2">
            <a:extLst>
              <a:ext uri="{FF2B5EF4-FFF2-40B4-BE49-F238E27FC236}">
                <a16:creationId xmlns:a16="http://schemas.microsoft.com/office/drawing/2014/main" id="{2D277F10-7B26-458F-9563-8921EC441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2708275"/>
            <a:ext cx="91440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a:extLst>
              <a:ext uri="{FF2B5EF4-FFF2-40B4-BE49-F238E27FC236}">
                <a16:creationId xmlns:a16="http://schemas.microsoft.com/office/drawing/2014/main" id="{87D917DA-FCD6-4B12-91EE-55F712523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708275"/>
            <a:ext cx="91440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arn(inVertical)">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a:extLst>
              <a:ext uri="{FF2B5EF4-FFF2-40B4-BE49-F238E27FC236}">
                <a16:creationId xmlns:a16="http://schemas.microsoft.com/office/drawing/2014/main" id="{4B14FC4D-E781-440D-ACCE-4DD585D6D25E}"/>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7891" name="WordArt 3">
            <a:extLst>
              <a:ext uri="{FF2B5EF4-FFF2-40B4-BE49-F238E27FC236}">
                <a16:creationId xmlns:a16="http://schemas.microsoft.com/office/drawing/2014/main" id="{19E6B1AF-2DE9-4B69-872F-6A2CA250B778}"/>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7. Úlohy uzavřené s výběrem odpovědi</a:t>
            </a:r>
          </a:p>
        </p:txBody>
      </p:sp>
      <p:sp>
        <p:nvSpPr>
          <p:cNvPr id="27652" name="Oval 4">
            <a:extLst>
              <a:ext uri="{FF2B5EF4-FFF2-40B4-BE49-F238E27FC236}">
                <a16:creationId xmlns:a16="http://schemas.microsoft.com/office/drawing/2014/main" id="{9ECBEB83-375C-4219-8A09-4BEFDEBA89A7}"/>
              </a:ext>
            </a:extLst>
          </p:cNvPr>
          <p:cNvSpPr>
            <a:spLocks noChangeArrowheads="1"/>
          </p:cNvSpPr>
          <p:nvPr/>
        </p:nvSpPr>
        <p:spPr bwMode="auto">
          <a:xfrm>
            <a:off x="7681913" y="3154363"/>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37893" name="Text Box 5">
            <a:extLst>
              <a:ext uri="{FF2B5EF4-FFF2-40B4-BE49-F238E27FC236}">
                <a16:creationId xmlns:a16="http://schemas.microsoft.com/office/drawing/2014/main" id="{F91F8102-368B-4672-8155-181344749517}"/>
              </a:ext>
            </a:extLst>
          </p:cNvPr>
          <p:cNvSpPr txBox="1">
            <a:spLocks noChangeArrowheads="1"/>
          </p:cNvSpPr>
          <p:nvPr/>
        </p:nvSpPr>
        <p:spPr bwMode="auto">
          <a:xfrm>
            <a:off x="457200" y="2514600"/>
            <a:ext cx="79248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200" i="1">
                <a:latin typeface="Garamond" panose="02020404030301010803" pitchFamily="18" charset="0"/>
              </a:rPr>
              <a:t>Který z autorů </a:t>
            </a:r>
            <a:r>
              <a:rPr lang="cs-CZ" altLang="cs-CZ" sz="3200" b="1" i="1">
                <a:latin typeface="Garamond" panose="02020404030301010803" pitchFamily="18" charset="0"/>
              </a:rPr>
              <a:t>nepatří</a:t>
            </a:r>
            <a:r>
              <a:rPr lang="cs-CZ" altLang="cs-CZ" sz="3200" i="1">
                <a:latin typeface="Garamond" panose="02020404030301010803" pitchFamily="18" charset="0"/>
              </a:rPr>
              <a:t> mezi tzv. „prokleté básníky“?</a:t>
            </a:r>
          </a:p>
          <a:p>
            <a:pPr eaLnBrk="1" hangingPunct="1">
              <a:lnSpc>
                <a:spcPct val="80000"/>
              </a:lnSpc>
              <a:spcBef>
                <a:spcPct val="50000"/>
              </a:spcBef>
              <a:buFontTx/>
              <a:buAutoNum type="alphaLcParenR"/>
            </a:pPr>
            <a:r>
              <a:rPr lang="cs-CZ" altLang="cs-CZ" sz="3200" i="1">
                <a:latin typeface="Garamond" panose="02020404030301010803" pitchFamily="18" charset="0"/>
              </a:rPr>
              <a:t>Francois Villon</a:t>
            </a:r>
          </a:p>
          <a:p>
            <a:pPr eaLnBrk="1" hangingPunct="1">
              <a:lnSpc>
                <a:spcPct val="80000"/>
              </a:lnSpc>
              <a:spcBef>
                <a:spcPct val="50000"/>
              </a:spcBef>
              <a:buFontTx/>
              <a:buAutoNum type="alphaLcParenR"/>
            </a:pPr>
            <a:r>
              <a:rPr lang="cs-CZ" altLang="cs-CZ" sz="3200" i="1">
                <a:latin typeface="Garamond" panose="02020404030301010803" pitchFamily="18" charset="0"/>
              </a:rPr>
              <a:t>Arthur Rimbaud</a:t>
            </a:r>
          </a:p>
          <a:p>
            <a:pPr eaLnBrk="1" hangingPunct="1">
              <a:lnSpc>
                <a:spcPct val="80000"/>
              </a:lnSpc>
              <a:spcBef>
                <a:spcPct val="50000"/>
              </a:spcBef>
              <a:buFontTx/>
              <a:buAutoNum type="alphaLcParenR"/>
            </a:pPr>
            <a:r>
              <a:rPr lang="cs-CZ" altLang="cs-CZ" sz="3200" i="1">
                <a:latin typeface="Garamond" panose="02020404030301010803" pitchFamily="18" charset="0"/>
              </a:rPr>
              <a:t>Paul Verlaine</a:t>
            </a:r>
          </a:p>
          <a:p>
            <a:pPr eaLnBrk="1" hangingPunct="1">
              <a:lnSpc>
                <a:spcPct val="80000"/>
              </a:lnSpc>
              <a:spcBef>
                <a:spcPct val="50000"/>
              </a:spcBef>
              <a:buFontTx/>
              <a:buAutoNum type="alphaLcParenR"/>
            </a:pPr>
            <a:r>
              <a:rPr lang="cs-CZ" altLang="cs-CZ" sz="3200" i="1">
                <a:latin typeface="Garamond" panose="02020404030301010803" pitchFamily="18" charset="0"/>
              </a:rPr>
              <a:t>Guillaume Apollinaire</a:t>
            </a:r>
          </a:p>
        </p:txBody>
      </p:sp>
      <p:sp>
        <p:nvSpPr>
          <p:cNvPr id="37894" name="WordArt 6">
            <a:extLst>
              <a:ext uri="{FF2B5EF4-FFF2-40B4-BE49-F238E27FC236}">
                <a16:creationId xmlns:a16="http://schemas.microsoft.com/office/drawing/2014/main" id="{0EC6832F-AEE7-4B88-A3EF-6C636BE0F9B3}"/>
              </a:ext>
            </a:extLst>
          </p:cNvPr>
          <p:cNvSpPr>
            <a:spLocks noChangeArrowheads="1" noChangeShapeType="1" noTextEdit="1"/>
          </p:cNvSpPr>
          <p:nvPr/>
        </p:nvSpPr>
        <p:spPr bwMode="auto">
          <a:xfrm>
            <a:off x="1981200" y="1676400"/>
            <a:ext cx="50292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c) typ: jedna nesprávná odpověď</a:t>
            </a:r>
          </a:p>
        </p:txBody>
      </p:sp>
      <p:sp>
        <p:nvSpPr>
          <p:cNvPr id="37895" name="AutoShape 7">
            <a:extLst>
              <a:ext uri="{FF2B5EF4-FFF2-40B4-BE49-F238E27FC236}">
                <a16:creationId xmlns:a16="http://schemas.microsoft.com/office/drawing/2014/main" id="{21E4D859-F591-4332-BA30-DFFE14990B57}"/>
              </a:ext>
            </a:extLst>
          </p:cNvPr>
          <p:cNvSpPr>
            <a:spLocks noChangeArrowheads="1"/>
          </p:cNvSpPr>
          <p:nvPr/>
        </p:nvSpPr>
        <p:spPr bwMode="auto">
          <a:xfrm>
            <a:off x="533400" y="6019800"/>
            <a:ext cx="1143000" cy="381000"/>
          </a:xfrm>
          <a:prstGeom prst="rightArrow">
            <a:avLst>
              <a:gd name="adj1" fmla="val 50000"/>
              <a:gd name="adj2" fmla="val 75000"/>
            </a:avLst>
          </a:prstGeom>
          <a:solidFill>
            <a:srgbClr val="99FF66"/>
          </a:solidFill>
          <a:ln w="381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cs-CZ"/>
          </a:p>
        </p:txBody>
      </p:sp>
      <p:sp>
        <p:nvSpPr>
          <p:cNvPr id="27656" name="Text Box 9">
            <a:extLst>
              <a:ext uri="{FF2B5EF4-FFF2-40B4-BE49-F238E27FC236}">
                <a16:creationId xmlns:a16="http://schemas.microsoft.com/office/drawing/2014/main" id="{1572B974-FE45-4B5D-A6C7-A0F1D1F511D6}"/>
              </a:ext>
            </a:extLst>
          </p:cNvPr>
          <p:cNvSpPr txBox="1">
            <a:spLocks noChangeArrowheads="1"/>
          </p:cNvSpPr>
          <p:nvPr/>
        </p:nvSpPr>
        <p:spPr bwMode="auto">
          <a:xfrm>
            <a:off x="2133600" y="5867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
        <p:nvSpPr>
          <p:cNvPr id="37897" name="Text Box 10">
            <a:extLst>
              <a:ext uri="{FF2B5EF4-FFF2-40B4-BE49-F238E27FC236}">
                <a16:creationId xmlns:a16="http://schemas.microsoft.com/office/drawing/2014/main" id="{0AB64827-EBAF-4BED-AE1D-8BCA63D868FB}"/>
              </a:ext>
            </a:extLst>
          </p:cNvPr>
          <p:cNvSpPr txBox="1">
            <a:spLocks noChangeArrowheads="1"/>
          </p:cNvSpPr>
          <p:nvPr/>
        </p:nvSpPr>
        <p:spPr bwMode="auto">
          <a:xfrm>
            <a:off x="2133600" y="5943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b="1">
                <a:solidFill>
                  <a:srgbClr val="0033CC"/>
                </a:solidFill>
              </a:rPr>
              <a:t>Zdůraznit zápor v kmeni úlohy!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500"/>
                                        <p:tgtEl>
                                          <p:spTgt spid="37891"/>
                                        </p:tgtEl>
                                      </p:cBhvr>
                                    </p:animEffect>
                                  </p:childTnLst>
                                </p:cTn>
                              </p:par>
                              <p:par>
                                <p:cTn id="8" presetID="10" presetClass="entr" presetSubtype="0"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fade">
                                      <p:cBhvr>
                                        <p:cTn id="10" dur="500"/>
                                        <p:tgtEl>
                                          <p:spTgt spid="378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Effect transition="in" filter="fade">
                                      <p:cBhvr>
                                        <p:cTn id="15" dur="500"/>
                                        <p:tgtEl>
                                          <p:spTgt spid="378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95"/>
                                        </p:tgtEl>
                                        <p:attrNameLst>
                                          <p:attrName>style.visibility</p:attrName>
                                        </p:attrNameLst>
                                      </p:cBhvr>
                                      <p:to>
                                        <p:strVal val="visible"/>
                                      </p:to>
                                    </p:set>
                                    <p:animEffect transition="in" filter="fade">
                                      <p:cBhvr>
                                        <p:cTn id="20" dur="500"/>
                                        <p:tgtEl>
                                          <p:spTgt spid="3789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97"/>
                                        </p:tgtEl>
                                        <p:attrNameLst>
                                          <p:attrName>style.visibility</p:attrName>
                                        </p:attrNameLst>
                                      </p:cBhvr>
                                      <p:to>
                                        <p:strVal val="visible"/>
                                      </p:to>
                                    </p:set>
                                    <p:animEffect transition="in" filter="fade">
                                      <p:cBhvr>
                                        <p:cTn id="23"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animBg="1"/>
      <p:bldP spid="378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a:extLst>
              <a:ext uri="{FF2B5EF4-FFF2-40B4-BE49-F238E27FC236}">
                <a16:creationId xmlns:a16="http://schemas.microsoft.com/office/drawing/2014/main" id="{4D9054D0-B8FF-4B9C-9296-A7FA0FB2F270}"/>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28675" name="WordArt 3">
            <a:extLst>
              <a:ext uri="{FF2B5EF4-FFF2-40B4-BE49-F238E27FC236}">
                <a16:creationId xmlns:a16="http://schemas.microsoft.com/office/drawing/2014/main" id="{73A9D620-9FA8-4A1E-9DFC-DDB7CD85E6BB}"/>
              </a:ext>
            </a:extLst>
          </p:cNvPr>
          <p:cNvSpPr>
            <a:spLocks noChangeArrowheads="1" noChangeShapeType="1" noTextEdit="1"/>
          </p:cNvSpPr>
          <p:nvPr/>
        </p:nvSpPr>
        <p:spPr bwMode="auto">
          <a:xfrm>
            <a:off x="228600" y="9144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s výběrem odpovědi</a:t>
            </a:r>
          </a:p>
        </p:txBody>
      </p:sp>
      <p:sp>
        <p:nvSpPr>
          <p:cNvPr id="28676" name="WordArt 6">
            <a:extLst>
              <a:ext uri="{FF2B5EF4-FFF2-40B4-BE49-F238E27FC236}">
                <a16:creationId xmlns:a16="http://schemas.microsoft.com/office/drawing/2014/main" id="{CAB493E9-32CF-4159-8809-F45274908CA9}"/>
              </a:ext>
            </a:extLst>
          </p:cNvPr>
          <p:cNvSpPr>
            <a:spLocks noChangeArrowheads="1" noChangeShapeType="1" noTextEdit="1"/>
          </p:cNvSpPr>
          <p:nvPr/>
        </p:nvSpPr>
        <p:spPr bwMode="auto">
          <a:xfrm>
            <a:off x="1981200" y="1676400"/>
            <a:ext cx="50292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typ: jedna nesprávná odpověď</a:t>
            </a:r>
          </a:p>
        </p:txBody>
      </p:sp>
      <p:pic>
        <p:nvPicPr>
          <p:cNvPr id="75779" name="Picture 3">
            <a:extLst>
              <a:ext uri="{FF2B5EF4-FFF2-40B4-BE49-F238E27FC236}">
                <a16:creationId xmlns:a16="http://schemas.microsoft.com/office/drawing/2014/main" id="{AA8419AB-BCE8-4C74-B4D4-57FE1535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97425"/>
            <a:ext cx="7200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a:extLst>
              <a:ext uri="{FF2B5EF4-FFF2-40B4-BE49-F238E27FC236}">
                <a16:creationId xmlns:a16="http://schemas.microsoft.com/office/drawing/2014/main" id="{8049CC19-F444-4796-B0BD-A1C4861F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36838"/>
            <a:ext cx="7200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se šipkou 6">
            <a:extLst>
              <a:ext uri="{FF2B5EF4-FFF2-40B4-BE49-F238E27FC236}">
                <a16:creationId xmlns:a16="http://schemas.microsoft.com/office/drawing/2014/main" id="{4891B37B-160B-463A-AD94-7D59AE66D4A5}"/>
              </a:ext>
            </a:extLst>
          </p:cNvPr>
          <p:cNvCxnSpPr/>
          <p:nvPr/>
        </p:nvCxnSpPr>
        <p:spPr>
          <a:xfrm flipH="1">
            <a:off x="5867400" y="2349500"/>
            <a:ext cx="447675" cy="3587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Přímá spojnice se šipkou 10">
            <a:extLst>
              <a:ext uri="{FF2B5EF4-FFF2-40B4-BE49-F238E27FC236}">
                <a16:creationId xmlns:a16="http://schemas.microsoft.com/office/drawing/2014/main" id="{D8063633-5E65-4F0C-A0E5-397B2973958E}"/>
              </a:ext>
            </a:extLst>
          </p:cNvPr>
          <p:cNvCxnSpPr/>
          <p:nvPr/>
        </p:nvCxnSpPr>
        <p:spPr>
          <a:xfrm flipH="1">
            <a:off x="6084888" y="4508500"/>
            <a:ext cx="358775" cy="3603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ipe(down)">
                                      <p:cBhvr>
                                        <p:cTn id="7" dur="500"/>
                                        <p:tgtEl>
                                          <p:spTgt spid="7577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a:extLst>
              <a:ext uri="{FF2B5EF4-FFF2-40B4-BE49-F238E27FC236}">
                <a16:creationId xmlns:a16="http://schemas.microsoft.com/office/drawing/2014/main" id="{5D72E0FF-7ACB-41FC-8F1C-72B55B5DD3A4}"/>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9939" name="WordArt 3">
            <a:extLst>
              <a:ext uri="{FF2B5EF4-FFF2-40B4-BE49-F238E27FC236}">
                <a16:creationId xmlns:a16="http://schemas.microsoft.com/office/drawing/2014/main" id="{AFBF6B73-81E5-4CAC-8A84-88DC260BA489}"/>
              </a:ext>
            </a:extLst>
          </p:cNvPr>
          <p:cNvSpPr>
            <a:spLocks noChangeArrowheads="1" noChangeShapeType="1" noTextEdit="1"/>
          </p:cNvSpPr>
          <p:nvPr/>
        </p:nvSpPr>
        <p:spPr bwMode="auto">
          <a:xfrm>
            <a:off x="228600" y="8382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7. Úlohy uzavřené s výběrem odpovědi</a:t>
            </a:r>
          </a:p>
        </p:txBody>
      </p:sp>
      <p:sp>
        <p:nvSpPr>
          <p:cNvPr id="29700" name="Oval 4">
            <a:extLst>
              <a:ext uri="{FF2B5EF4-FFF2-40B4-BE49-F238E27FC236}">
                <a16:creationId xmlns:a16="http://schemas.microsoft.com/office/drawing/2014/main" id="{DD439E47-A36E-4C8D-9723-DAAD5A24FB84}"/>
              </a:ext>
            </a:extLst>
          </p:cNvPr>
          <p:cNvSpPr>
            <a:spLocks noChangeArrowheads="1"/>
          </p:cNvSpPr>
          <p:nvPr/>
        </p:nvSpPr>
        <p:spPr bwMode="auto">
          <a:xfrm>
            <a:off x="7696200" y="54102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39941" name="Text Box 5">
            <a:extLst>
              <a:ext uri="{FF2B5EF4-FFF2-40B4-BE49-F238E27FC236}">
                <a16:creationId xmlns:a16="http://schemas.microsoft.com/office/drawing/2014/main" id="{5B783032-080E-4615-A92B-7927A1C0C6BA}"/>
              </a:ext>
            </a:extLst>
          </p:cNvPr>
          <p:cNvSpPr txBox="1">
            <a:spLocks noChangeArrowheads="1"/>
          </p:cNvSpPr>
          <p:nvPr/>
        </p:nvSpPr>
        <p:spPr bwMode="auto">
          <a:xfrm>
            <a:off x="609600" y="2133600"/>
            <a:ext cx="79248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000" i="1">
                <a:latin typeface="Garamond" panose="02020404030301010803" pitchFamily="18" charset="0"/>
              </a:rPr>
              <a:t>Které z uvedených hudebních nástrojů patří mezi tzv. dřevěné dechové nástroje?</a:t>
            </a:r>
          </a:p>
          <a:p>
            <a:pPr eaLnBrk="1" hangingPunct="1">
              <a:lnSpc>
                <a:spcPct val="40000"/>
              </a:lnSpc>
              <a:spcBef>
                <a:spcPct val="50000"/>
              </a:spcBef>
              <a:buFontTx/>
              <a:buAutoNum type="alphaLcParenR"/>
            </a:pPr>
            <a:r>
              <a:rPr lang="cs-CZ" altLang="cs-CZ" sz="3000" i="1">
                <a:latin typeface="Garamond" panose="02020404030301010803" pitchFamily="18" charset="0"/>
              </a:rPr>
              <a:t>hoboj</a:t>
            </a:r>
          </a:p>
          <a:p>
            <a:pPr eaLnBrk="1" hangingPunct="1">
              <a:lnSpc>
                <a:spcPct val="40000"/>
              </a:lnSpc>
              <a:spcBef>
                <a:spcPct val="50000"/>
              </a:spcBef>
              <a:buFontTx/>
              <a:buAutoNum type="alphaLcParenR"/>
            </a:pPr>
            <a:r>
              <a:rPr lang="cs-CZ" altLang="cs-CZ" sz="3000" i="1">
                <a:latin typeface="Garamond" panose="02020404030301010803" pitchFamily="18" charset="0"/>
              </a:rPr>
              <a:t>fagot</a:t>
            </a:r>
          </a:p>
          <a:p>
            <a:pPr eaLnBrk="1" hangingPunct="1">
              <a:lnSpc>
                <a:spcPct val="40000"/>
              </a:lnSpc>
              <a:spcBef>
                <a:spcPct val="50000"/>
              </a:spcBef>
              <a:buFontTx/>
              <a:buAutoNum type="alphaLcParenR"/>
            </a:pPr>
            <a:r>
              <a:rPr lang="cs-CZ" altLang="cs-CZ" sz="3000" i="1">
                <a:latin typeface="Garamond" panose="02020404030301010803" pitchFamily="18" charset="0"/>
              </a:rPr>
              <a:t>cembalo</a:t>
            </a:r>
          </a:p>
          <a:p>
            <a:pPr eaLnBrk="1" hangingPunct="1">
              <a:lnSpc>
                <a:spcPct val="40000"/>
              </a:lnSpc>
              <a:spcBef>
                <a:spcPct val="50000"/>
              </a:spcBef>
              <a:buFontTx/>
              <a:buAutoNum type="alphaLcParenR"/>
            </a:pPr>
            <a:r>
              <a:rPr lang="cs-CZ" altLang="cs-CZ" sz="3000" i="1">
                <a:latin typeface="Garamond" panose="02020404030301010803" pitchFamily="18" charset="0"/>
              </a:rPr>
              <a:t>saxofon</a:t>
            </a:r>
          </a:p>
          <a:p>
            <a:pPr eaLnBrk="1" hangingPunct="1">
              <a:lnSpc>
                <a:spcPct val="40000"/>
              </a:lnSpc>
              <a:spcBef>
                <a:spcPct val="50000"/>
              </a:spcBef>
              <a:buFontTx/>
              <a:buAutoNum type="alphaLcParenR"/>
            </a:pPr>
            <a:r>
              <a:rPr lang="cs-CZ" altLang="cs-CZ" sz="3000" i="1">
                <a:latin typeface="Garamond" panose="02020404030301010803" pitchFamily="18" charset="0"/>
              </a:rPr>
              <a:t>trubka</a:t>
            </a:r>
          </a:p>
          <a:p>
            <a:pPr eaLnBrk="1" hangingPunct="1">
              <a:lnSpc>
                <a:spcPct val="40000"/>
              </a:lnSpc>
              <a:spcBef>
                <a:spcPct val="50000"/>
              </a:spcBef>
              <a:buFontTx/>
              <a:buAutoNum type="alphaLcParenR"/>
            </a:pPr>
            <a:r>
              <a:rPr lang="cs-CZ" altLang="cs-CZ" sz="3000" i="1">
                <a:latin typeface="Garamond" panose="02020404030301010803" pitchFamily="18" charset="0"/>
              </a:rPr>
              <a:t>mandolína</a:t>
            </a:r>
          </a:p>
          <a:p>
            <a:pPr eaLnBrk="1" hangingPunct="1">
              <a:lnSpc>
                <a:spcPct val="40000"/>
              </a:lnSpc>
              <a:spcBef>
                <a:spcPct val="50000"/>
              </a:spcBef>
              <a:buFontTx/>
              <a:buAutoNum type="alphaLcParenR"/>
            </a:pPr>
            <a:r>
              <a:rPr lang="cs-CZ" altLang="cs-CZ" sz="3000" i="1">
                <a:latin typeface="Garamond" panose="02020404030301010803" pitchFamily="18" charset="0"/>
              </a:rPr>
              <a:t>klarinet</a:t>
            </a:r>
          </a:p>
          <a:p>
            <a:pPr eaLnBrk="1" hangingPunct="1">
              <a:lnSpc>
                <a:spcPct val="40000"/>
              </a:lnSpc>
              <a:spcBef>
                <a:spcPct val="50000"/>
              </a:spcBef>
              <a:buFontTx/>
              <a:buAutoNum type="alphaLcParenR"/>
            </a:pPr>
            <a:r>
              <a:rPr lang="cs-CZ" altLang="cs-CZ" sz="3000" i="1">
                <a:latin typeface="Garamond" panose="02020404030301010803" pitchFamily="18" charset="0"/>
              </a:rPr>
              <a:t>pozoun</a:t>
            </a:r>
          </a:p>
          <a:p>
            <a:pPr eaLnBrk="1" hangingPunct="1">
              <a:lnSpc>
                <a:spcPct val="50000"/>
              </a:lnSpc>
              <a:spcBef>
                <a:spcPct val="50000"/>
              </a:spcBef>
              <a:buFontTx/>
              <a:buAutoNum type="alphaLcParenR"/>
            </a:pPr>
            <a:endParaRPr lang="cs-CZ" altLang="cs-CZ" sz="3000" i="1">
              <a:latin typeface="Garamond" panose="02020404030301010803" pitchFamily="18" charset="0"/>
            </a:endParaRPr>
          </a:p>
          <a:p>
            <a:pPr eaLnBrk="1" hangingPunct="1">
              <a:lnSpc>
                <a:spcPct val="50000"/>
              </a:lnSpc>
              <a:spcBef>
                <a:spcPct val="50000"/>
              </a:spcBef>
              <a:buFontTx/>
              <a:buAutoNum type="alphaLcParenR"/>
            </a:pPr>
            <a:endParaRPr lang="cs-CZ" altLang="cs-CZ" sz="3000" i="1">
              <a:latin typeface="Garamond" panose="02020404030301010803" pitchFamily="18" charset="0"/>
            </a:endParaRPr>
          </a:p>
        </p:txBody>
      </p:sp>
      <p:sp>
        <p:nvSpPr>
          <p:cNvPr id="39942" name="WordArt 6">
            <a:extLst>
              <a:ext uri="{FF2B5EF4-FFF2-40B4-BE49-F238E27FC236}">
                <a16:creationId xmlns:a16="http://schemas.microsoft.com/office/drawing/2014/main" id="{D3166C25-0B0B-487B-BD11-750B2D7A7F04}"/>
              </a:ext>
            </a:extLst>
          </p:cNvPr>
          <p:cNvSpPr>
            <a:spLocks noChangeArrowheads="1" noChangeShapeType="1" noTextEdit="1"/>
          </p:cNvSpPr>
          <p:nvPr/>
        </p:nvSpPr>
        <p:spPr bwMode="auto">
          <a:xfrm>
            <a:off x="1676400" y="1524000"/>
            <a:ext cx="59436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d) typ: vícenásobná správná odpověď</a:t>
            </a:r>
          </a:p>
        </p:txBody>
      </p:sp>
      <p:sp>
        <p:nvSpPr>
          <p:cNvPr id="29703" name="Text Box 8">
            <a:extLst>
              <a:ext uri="{FF2B5EF4-FFF2-40B4-BE49-F238E27FC236}">
                <a16:creationId xmlns:a16="http://schemas.microsoft.com/office/drawing/2014/main" id="{93533863-A46C-4AE4-8426-87A73753A8AE}"/>
              </a:ext>
            </a:extLst>
          </p:cNvPr>
          <p:cNvSpPr txBox="1">
            <a:spLocks noChangeArrowheads="1"/>
          </p:cNvSpPr>
          <p:nvPr/>
        </p:nvSpPr>
        <p:spPr bwMode="auto">
          <a:xfrm>
            <a:off x="2133600" y="5867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par>
                                <p:cTn id="8" presetID="10" presetClass="entr" presetSubtype="0" fill="hold"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fade">
                                      <p:cBhvr>
                                        <p:cTn id="10" dur="500"/>
                                        <p:tgtEl>
                                          <p:spTgt spid="399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fade">
                                      <p:cBhvr>
                                        <p:cTn id="15"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a:extLst>
              <a:ext uri="{FF2B5EF4-FFF2-40B4-BE49-F238E27FC236}">
                <a16:creationId xmlns:a16="http://schemas.microsoft.com/office/drawing/2014/main" id="{4A2C13A6-861E-46A3-86F9-469353E6AFBC}"/>
              </a:ext>
            </a:extLst>
          </p:cNvPr>
          <p:cNvSpPr>
            <a:spLocks noChangeArrowheads="1" noChangeShapeType="1" noTextEdit="1"/>
          </p:cNvSpPr>
          <p:nvPr/>
        </p:nvSpPr>
        <p:spPr bwMode="auto">
          <a:xfrm>
            <a:off x="228600" y="381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s výběrem odpovědi</a:t>
            </a:r>
          </a:p>
        </p:txBody>
      </p:sp>
      <p:sp>
        <p:nvSpPr>
          <p:cNvPr id="30723" name="Oval 4">
            <a:extLst>
              <a:ext uri="{FF2B5EF4-FFF2-40B4-BE49-F238E27FC236}">
                <a16:creationId xmlns:a16="http://schemas.microsoft.com/office/drawing/2014/main" id="{57B3FB6C-D0C9-4455-ADD4-289DC07EE549}"/>
              </a:ext>
            </a:extLst>
          </p:cNvPr>
          <p:cNvSpPr>
            <a:spLocks noChangeArrowheads="1"/>
          </p:cNvSpPr>
          <p:nvPr/>
        </p:nvSpPr>
        <p:spPr bwMode="auto">
          <a:xfrm>
            <a:off x="7812088" y="2290763"/>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40964" name="Text Box 5">
            <a:extLst>
              <a:ext uri="{FF2B5EF4-FFF2-40B4-BE49-F238E27FC236}">
                <a16:creationId xmlns:a16="http://schemas.microsoft.com/office/drawing/2014/main" id="{CCF8E0CB-DB9F-4422-9692-571F21C5584C}"/>
              </a:ext>
            </a:extLst>
          </p:cNvPr>
          <p:cNvSpPr txBox="1">
            <a:spLocks noChangeArrowheads="1"/>
          </p:cNvSpPr>
          <p:nvPr/>
        </p:nvSpPr>
        <p:spPr bwMode="auto">
          <a:xfrm>
            <a:off x="925513" y="2133600"/>
            <a:ext cx="66944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000" i="1">
                <a:latin typeface="Garamond" panose="02020404030301010803" pitchFamily="18" charset="0"/>
              </a:rPr>
              <a:t>Které z uvedených hudebních nástrojů patří mezi tzv. dřevěné dechové nástroje?</a:t>
            </a:r>
          </a:p>
          <a:p>
            <a:pPr eaLnBrk="1" hangingPunct="1">
              <a:lnSpc>
                <a:spcPct val="40000"/>
              </a:lnSpc>
              <a:spcBef>
                <a:spcPct val="50000"/>
              </a:spcBef>
              <a:buFontTx/>
              <a:buAutoNum type="alphaLcParenR"/>
            </a:pPr>
            <a:r>
              <a:rPr lang="cs-CZ" altLang="cs-CZ" sz="3000" i="1">
                <a:solidFill>
                  <a:srgbClr val="009900"/>
                </a:solidFill>
                <a:latin typeface="Garamond" panose="02020404030301010803" pitchFamily="18" charset="0"/>
              </a:rPr>
              <a:t>hoboj</a:t>
            </a:r>
          </a:p>
          <a:p>
            <a:pPr eaLnBrk="1" hangingPunct="1">
              <a:lnSpc>
                <a:spcPct val="40000"/>
              </a:lnSpc>
              <a:spcBef>
                <a:spcPct val="50000"/>
              </a:spcBef>
              <a:buFontTx/>
              <a:buAutoNum type="alphaLcParenR"/>
            </a:pPr>
            <a:r>
              <a:rPr lang="cs-CZ" altLang="cs-CZ" sz="3000" i="1">
                <a:solidFill>
                  <a:srgbClr val="009900"/>
                </a:solidFill>
                <a:latin typeface="Garamond" panose="02020404030301010803" pitchFamily="18" charset="0"/>
              </a:rPr>
              <a:t>fagot</a:t>
            </a:r>
          </a:p>
          <a:p>
            <a:pPr eaLnBrk="1" hangingPunct="1">
              <a:lnSpc>
                <a:spcPct val="40000"/>
              </a:lnSpc>
              <a:spcBef>
                <a:spcPct val="50000"/>
              </a:spcBef>
              <a:buFontTx/>
              <a:buAutoNum type="alphaLcParenR"/>
            </a:pPr>
            <a:r>
              <a:rPr lang="cs-CZ" altLang="cs-CZ" sz="3000" i="1">
                <a:solidFill>
                  <a:srgbClr val="FF3300"/>
                </a:solidFill>
                <a:latin typeface="Garamond" panose="02020404030301010803" pitchFamily="18" charset="0"/>
              </a:rPr>
              <a:t>cembalo</a:t>
            </a:r>
          </a:p>
          <a:p>
            <a:pPr eaLnBrk="1" hangingPunct="1">
              <a:lnSpc>
                <a:spcPct val="40000"/>
              </a:lnSpc>
              <a:spcBef>
                <a:spcPct val="50000"/>
              </a:spcBef>
              <a:buFontTx/>
              <a:buAutoNum type="alphaLcParenR"/>
            </a:pPr>
            <a:r>
              <a:rPr lang="cs-CZ" altLang="cs-CZ" sz="3000" i="1">
                <a:solidFill>
                  <a:srgbClr val="009900"/>
                </a:solidFill>
                <a:latin typeface="Garamond" panose="02020404030301010803" pitchFamily="18" charset="0"/>
              </a:rPr>
              <a:t>saxofon</a:t>
            </a:r>
          </a:p>
          <a:p>
            <a:pPr eaLnBrk="1" hangingPunct="1">
              <a:lnSpc>
                <a:spcPct val="40000"/>
              </a:lnSpc>
              <a:spcBef>
                <a:spcPct val="50000"/>
              </a:spcBef>
              <a:buFontTx/>
              <a:buAutoNum type="alphaLcParenR"/>
            </a:pPr>
            <a:r>
              <a:rPr lang="cs-CZ" altLang="cs-CZ" sz="3000" i="1">
                <a:solidFill>
                  <a:srgbClr val="FF3300"/>
                </a:solidFill>
                <a:latin typeface="Garamond" panose="02020404030301010803" pitchFamily="18" charset="0"/>
              </a:rPr>
              <a:t>trubka</a:t>
            </a:r>
          </a:p>
          <a:p>
            <a:pPr eaLnBrk="1" hangingPunct="1">
              <a:lnSpc>
                <a:spcPct val="40000"/>
              </a:lnSpc>
              <a:spcBef>
                <a:spcPct val="50000"/>
              </a:spcBef>
              <a:buFontTx/>
              <a:buAutoNum type="alphaLcParenR"/>
            </a:pPr>
            <a:r>
              <a:rPr lang="cs-CZ" altLang="cs-CZ" sz="3000" i="1">
                <a:solidFill>
                  <a:srgbClr val="FF3300"/>
                </a:solidFill>
                <a:latin typeface="Garamond" panose="02020404030301010803" pitchFamily="18" charset="0"/>
              </a:rPr>
              <a:t>mandolína</a:t>
            </a:r>
          </a:p>
          <a:p>
            <a:pPr eaLnBrk="1" hangingPunct="1">
              <a:lnSpc>
                <a:spcPct val="40000"/>
              </a:lnSpc>
              <a:spcBef>
                <a:spcPct val="50000"/>
              </a:spcBef>
              <a:buFontTx/>
              <a:buAutoNum type="alphaLcParenR"/>
            </a:pPr>
            <a:r>
              <a:rPr lang="cs-CZ" altLang="cs-CZ" sz="3000" i="1">
                <a:solidFill>
                  <a:srgbClr val="009900"/>
                </a:solidFill>
                <a:latin typeface="Garamond" panose="02020404030301010803" pitchFamily="18" charset="0"/>
              </a:rPr>
              <a:t>klarinet</a:t>
            </a:r>
          </a:p>
          <a:p>
            <a:pPr eaLnBrk="1" hangingPunct="1">
              <a:lnSpc>
                <a:spcPct val="40000"/>
              </a:lnSpc>
              <a:spcBef>
                <a:spcPct val="50000"/>
              </a:spcBef>
              <a:buFontTx/>
              <a:buAutoNum type="alphaLcParenR"/>
            </a:pPr>
            <a:r>
              <a:rPr lang="cs-CZ" altLang="cs-CZ" sz="3000" i="1">
                <a:solidFill>
                  <a:srgbClr val="FF3300"/>
                </a:solidFill>
                <a:latin typeface="Garamond" panose="02020404030301010803" pitchFamily="18" charset="0"/>
              </a:rPr>
              <a:t>pozoun</a:t>
            </a:r>
          </a:p>
          <a:p>
            <a:pPr eaLnBrk="1" hangingPunct="1">
              <a:lnSpc>
                <a:spcPct val="50000"/>
              </a:lnSpc>
              <a:spcBef>
                <a:spcPct val="50000"/>
              </a:spcBef>
              <a:buFontTx/>
              <a:buAutoNum type="alphaLcParenR"/>
            </a:pPr>
            <a:endParaRPr lang="cs-CZ" altLang="cs-CZ" sz="3000" i="1">
              <a:solidFill>
                <a:srgbClr val="FF3300"/>
              </a:solidFill>
              <a:latin typeface="Garamond" panose="02020404030301010803" pitchFamily="18" charset="0"/>
            </a:endParaRPr>
          </a:p>
          <a:p>
            <a:pPr eaLnBrk="1" hangingPunct="1">
              <a:lnSpc>
                <a:spcPct val="50000"/>
              </a:lnSpc>
              <a:spcBef>
                <a:spcPct val="50000"/>
              </a:spcBef>
              <a:buFontTx/>
              <a:buAutoNum type="alphaLcParenR"/>
            </a:pPr>
            <a:endParaRPr lang="cs-CZ" altLang="cs-CZ" sz="3000" i="1">
              <a:latin typeface="Garamond" panose="02020404030301010803" pitchFamily="18" charset="0"/>
            </a:endParaRPr>
          </a:p>
        </p:txBody>
      </p:sp>
      <p:sp>
        <p:nvSpPr>
          <p:cNvPr id="40965" name="WordArt 6">
            <a:extLst>
              <a:ext uri="{FF2B5EF4-FFF2-40B4-BE49-F238E27FC236}">
                <a16:creationId xmlns:a16="http://schemas.microsoft.com/office/drawing/2014/main" id="{FE42994C-5B14-4B1A-AFBB-A58B01989584}"/>
              </a:ext>
            </a:extLst>
          </p:cNvPr>
          <p:cNvSpPr>
            <a:spLocks noChangeArrowheads="1" noChangeShapeType="1" noTextEdit="1"/>
          </p:cNvSpPr>
          <p:nvPr/>
        </p:nvSpPr>
        <p:spPr bwMode="auto">
          <a:xfrm>
            <a:off x="1676400" y="762000"/>
            <a:ext cx="59436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typ: vícenásobná správná odpověď</a:t>
            </a:r>
          </a:p>
        </p:txBody>
      </p:sp>
      <p:sp>
        <p:nvSpPr>
          <p:cNvPr id="30726" name="Text Box 7">
            <a:extLst>
              <a:ext uri="{FF2B5EF4-FFF2-40B4-BE49-F238E27FC236}">
                <a16:creationId xmlns:a16="http://schemas.microsoft.com/office/drawing/2014/main" id="{E4415283-2BF2-4943-8514-34C835D39EC0}"/>
              </a:ext>
            </a:extLst>
          </p:cNvPr>
          <p:cNvSpPr txBox="1">
            <a:spLocks noChangeArrowheads="1"/>
          </p:cNvSpPr>
          <p:nvPr/>
        </p:nvSpPr>
        <p:spPr bwMode="auto">
          <a:xfrm>
            <a:off x="2133600" y="5867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
        <p:nvSpPr>
          <p:cNvPr id="40967" name="Text Box 8">
            <a:extLst>
              <a:ext uri="{FF2B5EF4-FFF2-40B4-BE49-F238E27FC236}">
                <a16:creationId xmlns:a16="http://schemas.microsoft.com/office/drawing/2014/main" id="{62D560B3-6066-402C-BC2A-F4B91A0ED117}"/>
              </a:ext>
            </a:extLst>
          </p:cNvPr>
          <p:cNvSpPr txBox="1">
            <a:spLocks noChangeArrowheads="1"/>
          </p:cNvSpPr>
          <p:nvPr/>
        </p:nvSpPr>
        <p:spPr bwMode="auto">
          <a:xfrm>
            <a:off x="-228600" y="11430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6000" b="1">
                <a:solidFill>
                  <a:srgbClr val="FF3300"/>
                </a:solidFill>
              </a:rPr>
              <a:t>?</a:t>
            </a:r>
          </a:p>
        </p:txBody>
      </p:sp>
      <p:sp>
        <p:nvSpPr>
          <p:cNvPr id="40968" name="Text Box 9">
            <a:extLst>
              <a:ext uri="{FF2B5EF4-FFF2-40B4-BE49-F238E27FC236}">
                <a16:creationId xmlns:a16="http://schemas.microsoft.com/office/drawing/2014/main" id="{43352472-6624-48B2-A278-BF17B9B9052A}"/>
              </a:ext>
            </a:extLst>
          </p:cNvPr>
          <p:cNvSpPr txBox="1">
            <a:spLocks noChangeArrowheads="1"/>
          </p:cNvSpPr>
          <p:nvPr/>
        </p:nvSpPr>
        <p:spPr bwMode="auto">
          <a:xfrm>
            <a:off x="762000" y="1447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b="1"/>
              <a:t>Způsob skórování: „vše nebo nic“ nebo diferencovaný přístup</a:t>
            </a:r>
          </a:p>
        </p:txBody>
      </p:sp>
      <p:sp>
        <p:nvSpPr>
          <p:cNvPr id="40969" name="Line 10">
            <a:extLst>
              <a:ext uri="{FF2B5EF4-FFF2-40B4-BE49-F238E27FC236}">
                <a16:creationId xmlns:a16="http://schemas.microsoft.com/office/drawing/2014/main" id="{772C4419-B0D2-4EDF-B745-CA047FA0E7E8}"/>
              </a:ext>
            </a:extLst>
          </p:cNvPr>
          <p:cNvSpPr>
            <a:spLocks noChangeShapeType="1"/>
          </p:cNvSpPr>
          <p:nvPr/>
        </p:nvSpPr>
        <p:spPr bwMode="auto">
          <a:xfrm>
            <a:off x="228600" y="48768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0" name="Line 11">
            <a:extLst>
              <a:ext uri="{FF2B5EF4-FFF2-40B4-BE49-F238E27FC236}">
                <a16:creationId xmlns:a16="http://schemas.microsoft.com/office/drawing/2014/main" id="{EF38E70B-9004-4084-AA3D-F1B883624AF4}"/>
              </a:ext>
            </a:extLst>
          </p:cNvPr>
          <p:cNvSpPr>
            <a:spLocks noChangeShapeType="1"/>
          </p:cNvSpPr>
          <p:nvPr/>
        </p:nvSpPr>
        <p:spPr bwMode="auto">
          <a:xfrm>
            <a:off x="228600" y="57150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1" name="Line 12">
            <a:extLst>
              <a:ext uri="{FF2B5EF4-FFF2-40B4-BE49-F238E27FC236}">
                <a16:creationId xmlns:a16="http://schemas.microsoft.com/office/drawing/2014/main" id="{59BD45FA-5CE1-4C9E-8C95-82ABF4733BB7}"/>
              </a:ext>
            </a:extLst>
          </p:cNvPr>
          <p:cNvSpPr>
            <a:spLocks noChangeShapeType="1"/>
          </p:cNvSpPr>
          <p:nvPr/>
        </p:nvSpPr>
        <p:spPr bwMode="auto">
          <a:xfrm>
            <a:off x="228600" y="60960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2" name="Text Box 13">
            <a:extLst>
              <a:ext uri="{FF2B5EF4-FFF2-40B4-BE49-F238E27FC236}">
                <a16:creationId xmlns:a16="http://schemas.microsoft.com/office/drawing/2014/main" id="{BF4BF0C7-8CF6-4511-91A6-0D76BD6C288A}"/>
              </a:ext>
            </a:extLst>
          </p:cNvPr>
          <p:cNvSpPr txBox="1">
            <a:spLocks noChangeArrowheads="1"/>
          </p:cNvSpPr>
          <p:nvPr/>
        </p:nvSpPr>
        <p:spPr bwMode="auto">
          <a:xfrm>
            <a:off x="2906713" y="2924175"/>
            <a:ext cx="5410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2000">
                <a:solidFill>
                  <a:srgbClr val="9900CC"/>
                </a:solidFill>
              </a:rPr>
              <a:t>Diferencovaný přístup skórování:</a:t>
            </a:r>
          </a:p>
          <a:p>
            <a:pPr eaLnBrk="1" hangingPunct="1">
              <a:spcBef>
                <a:spcPct val="50000"/>
              </a:spcBef>
            </a:pPr>
            <a:r>
              <a:rPr lang="cs-CZ" altLang="cs-CZ" sz="2000">
                <a:solidFill>
                  <a:srgbClr val="9900CC"/>
                </a:solidFill>
              </a:rPr>
              <a:t>- přidělíme 1 pomocný bod za každou označenou správnou odpověď </a:t>
            </a:r>
            <a:r>
              <a:rPr lang="cs-CZ" altLang="cs-CZ" sz="2000" i="1">
                <a:solidFill>
                  <a:srgbClr val="9900CC"/>
                </a:solidFill>
              </a:rPr>
              <a:t>(tedy 1 bod)</a:t>
            </a:r>
            <a:endParaRPr lang="cs-CZ" altLang="cs-CZ" sz="2000">
              <a:solidFill>
                <a:srgbClr val="9900CC"/>
              </a:solidFill>
            </a:endParaRPr>
          </a:p>
          <a:p>
            <a:pPr eaLnBrk="1" hangingPunct="1">
              <a:spcBef>
                <a:spcPct val="50000"/>
              </a:spcBef>
            </a:pPr>
            <a:r>
              <a:rPr lang="cs-CZ" altLang="cs-CZ" sz="2000">
                <a:solidFill>
                  <a:srgbClr val="9900CC"/>
                </a:solidFill>
              </a:rPr>
              <a:t>- přidělíme 1 pomocný bod za každou neoznačenou nesprávnou odpověď </a:t>
            </a:r>
            <a:r>
              <a:rPr lang="cs-CZ" altLang="cs-CZ" sz="2000" i="1">
                <a:solidFill>
                  <a:srgbClr val="9900CC"/>
                </a:solidFill>
              </a:rPr>
              <a:t>(tedy 2 body)</a:t>
            </a:r>
            <a:endParaRPr lang="cs-CZ" altLang="cs-CZ" sz="2000">
              <a:solidFill>
                <a:srgbClr val="9900CC"/>
              </a:solidFill>
            </a:endParaRPr>
          </a:p>
        </p:txBody>
      </p:sp>
      <p:sp>
        <p:nvSpPr>
          <p:cNvPr id="40973" name="Text Box 14">
            <a:extLst>
              <a:ext uri="{FF2B5EF4-FFF2-40B4-BE49-F238E27FC236}">
                <a16:creationId xmlns:a16="http://schemas.microsoft.com/office/drawing/2014/main" id="{DBEDC552-1E83-46F4-A420-86187AD4817E}"/>
              </a:ext>
            </a:extLst>
          </p:cNvPr>
          <p:cNvSpPr txBox="1">
            <a:spLocks noChangeArrowheads="1"/>
          </p:cNvSpPr>
          <p:nvPr/>
        </p:nvSpPr>
        <p:spPr bwMode="auto">
          <a:xfrm>
            <a:off x="2843213" y="5084763"/>
            <a:ext cx="441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2000">
                <a:solidFill>
                  <a:srgbClr val="0066CC"/>
                </a:solidFill>
              </a:rPr>
              <a:t>Celkový počet bodů = počet pomocných bodů : počet variant odpovědí v úloze.</a:t>
            </a:r>
          </a:p>
          <a:p>
            <a:pPr algn="ctr" eaLnBrk="1" hangingPunct="1">
              <a:spcBef>
                <a:spcPct val="50000"/>
              </a:spcBef>
            </a:pPr>
            <a:r>
              <a:rPr lang="cs-CZ" altLang="cs-CZ" i="1">
                <a:solidFill>
                  <a:srgbClr val="0066CC"/>
                </a:solidFill>
              </a:rPr>
              <a:t>(tj. 3 : 8 = 0,375 bodu)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par>
                                <p:cTn id="8" presetID="10" presetClass="entr" presetSubtype="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fade">
                                      <p:cBhvr>
                                        <p:cTn id="10" dur="500"/>
                                        <p:tgtEl>
                                          <p:spTgt spid="409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68"/>
                                        </p:tgtEl>
                                        <p:attrNameLst>
                                          <p:attrName>style.visibility</p:attrName>
                                        </p:attrNameLst>
                                      </p:cBhvr>
                                      <p:to>
                                        <p:strVal val="visible"/>
                                      </p:to>
                                    </p:set>
                                    <p:animEffect transition="in" filter="fade">
                                      <p:cBhvr>
                                        <p:cTn id="15" dur="500"/>
                                        <p:tgtEl>
                                          <p:spTgt spid="409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fade">
                                      <p:cBhvr>
                                        <p:cTn id="18" dur="500"/>
                                        <p:tgtEl>
                                          <p:spTgt spid="409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964"/>
                                        </p:tgtEl>
                                        <p:attrNameLst>
                                          <p:attrName>style.visibility</p:attrName>
                                        </p:attrNameLst>
                                      </p:cBhvr>
                                      <p:to>
                                        <p:strVal val="visible"/>
                                      </p:to>
                                    </p:set>
                                    <p:animEffect transition="in" filter="fade">
                                      <p:cBhvr>
                                        <p:cTn id="23" dur="500"/>
                                        <p:tgtEl>
                                          <p:spTgt spid="409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972"/>
                                        </p:tgtEl>
                                        <p:attrNameLst>
                                          <p:attrName>style.visibility</p:attrName>
                                        </p:attrNameLst>
                                      </p:cBhvr>
                                      <p:to>
                                        <p:strVal val="visible"/>
                                      </p:to>
                                    </p:set>
                                    <p:animEffect transition="in" filter="fade">
                                      <p:cBhvr>
                                        <p:cTn id="26" dur="500"/>
                                        <p:tgtEl>
                                          <p:spTgt spid="4097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973"/>
                                        </p:tgtEl>
                                        <p:attrNameLst>
                                          <p:attrName>style.visibility</p:attrName>
                                        </p:attrNameLst>
                                      </p:cBhvr>
                                      <p:to>
                                        <p:strVal val="visible"/>
                                      </p:to>
                                    </p:set>
                                    <p:animEffect transition="in" filter="fade">
                                      <p:cBhvr>
                                        <p:cTn id="29" dur="500"/>
                                        <p:tgtEl>
                                          <p:spTgt spid="40973"/>
                                        </p:tgtEl>
                                      </p:cBhvr>
                                    </p:animEffect>
                                  </p:childTnLst>
                                </p:cTn>
                              </p:par>
                              <p:par>
                                <p:cTn id="30" presetID="10" presetClass="entr" presetSubtype="0" fill="hold" nodeType="withEffect">
                                  <p:stCondLst>
                                    <p:cond delay="0"/>
                                  </p:stCondLst>
                                  <p:childTnLst>
                                    <p:set>
                                      <p:cBhvr>
                                        <p:cTn id="31" dur="1" fill="hold">
                                          <p:stCondLst>
                                            <p:cond delay="0"/>
                                          </p:stCondLst>
                                        </p:cTn>
                                        <p:tgtEl>
                                          <p:spTgt spid="40969"/>
                                        </p:tgtEl>
                                        <p:attrNameLst>
                                          <p:attrName>style.visibility</p:attrName>
                                        </p:attrNameLst>
                                      </p:cBhvr>
                                      <p:to>
                                        <p:strVal val="visible"/>
                                      </p:to>
                                    </p:set>
                                    <p:animEffect transition="in" filter="fade">
                                      <p:cBhvr>
                                        <p:cTn id="32" dur="500"/>
                                        <p:tgtEl>
                                          <p:spTgt spid="40969"/>
                                        </p:tgtEl>
                                      </p:cBhvr>
                                    </p:animEffect>
                                  </p:childTnLst>
                                </p:cTn>
                              </p:par>
                              <p:par>
                                <p:cTn id="33" presetID="10" presetClass="entr" presetSubtype="0" fill="hold" nodeType="withEffect">
                                  <p:stCondLst>
                                    <p:cond delay="0"/>
                                  </p:stCondLst>
                                  <p:childTnLst>
                                    <p:set>
                                      <p:cBhvr>
                                        <p:cTn id="34" dur="1" fill="hold">
                                          <p:stCondLst>
                                            <p:cond delay="0"/>
                                          </p:stCondLst>
                                        </p:cTn>
                                        <p:tgtEl>
                                          <p:spTgt spid="40970"/>
                                        </p:tgtEl>
                                        <p:attrNameLst>
                                          <p:attrName>style.visibility</p:attrName>
                                        </p:attrNameLst>
                                      </p:cBhvr>
                                      <p:to>
                                        <p:strVal val="visible"/>
                                      </p:to>
                                    </p:set>
                                    <p:animEffect transition="in" filter="fade">
                                      <p:cBhvr>
                                        <p:cTn id="35" dur="500"/>
                                        <p:tgtEl>
                                          <p:spTgt spid="40970"/>
                                        </p:tgtEl>
                                      </p:cBhvr>
                                    </p:animEffect>
                                  </p:childTnLst>
                                </p:cTn>
                              </p:par>
                              <p:par>
                                <p:cTn id="36" presetID="10" presetClass="entr" presetSubtype="0" fill="hold" nodeType="withEffect">
                                  <p:stCondLst>
                                    <p:cond delay="0"/>
                                  </p:stCondLst>
                                  <p:childTnLst>
                                    <p:set>
                                      <p:cBhvr>
                                        <p:cTn id="37" dur="1" fill="hold">
                                          <p:stCondLst>
                                            <p:cond delay="0"/>
                                          </p:stCondLst>
                                        </p:cTn>
                                        <p:tgtEl>
                                          <p:spTgt spid="40971"/>
                                        </p:tgtEl>
                                        <p:attrNameLst>
                                          <p:attrName>style.visibility</p:attrName>
                                        </p:attrNameLst>
                                      </p:cBhvr>
                                      <p:to>
                                        <p:strVal val="visible"/>
                                      </p:to>
                                    </p:set>
                                    <p:animEffect transition="in" filter="fade">
                                      <p:cBhvr>
                                        <p:cTn id="38"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7" grpId="0"/>
      <p:bldP spid="40968" grpId="0"/>
      <p:bldP spid="40972" grpId="0"/>
      <p:bldP spid="4097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FFFFF"/>
            </a:gs>
            <a:gs pos="100000">
              <a:srgbClr val="CCECFF"/>
            </a:gs>
          </a:gsLst>
          <a:lin ang="18900000" scaled="1"/>
        </a:gra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5C82C99-26BC-42D8-8D2C-12A8CEBEB8E7}"/>
              </a:ext>
            </a:extLst>
          </p:cNvPr>
          <p:cNvSpPr txBox="1"/>
          <p:nvPr/>
        </p:nvSpPr>
        <p:spPr>
          <a:xfrm>
            <a:off x="0" y="4724400"/>
            <a:ext cx="9144000"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cs-CZ" sz="4000" dirty="0"/>
              <a:t>„</a:t>
            </a:r>
            <a:r>
              <a:rPr lang="cs-CZ" sz="4000" dirty="0" err="1"/>
              <a:t>Teacher</a:t>
            </a:r>
            <a:r>
              <a:rPr lang="cs-CZ" sz="4000" dirty="0"/>
              <a:t> made“ test</a:t>
            </a:r>
            <a:endParaRPr lang="en-GB" sz="4000" dirty="0"/>
          </a:p>
        </p:txBody>
      </p:sp>
      <p:sp>
        <p:nvSpPr>
          <p:cNvPr id="3" name="TextovéPole 2">
            <a:extLst>
              <a:ext uri="{FF2B5EF4-FFF2-40B4-BE49-F238E27FC236}">
                <a16:creationId xmlns:a16="http://schemas.microsoft.com/office/drawing/2014/main" id="{3FB6FE73-AB07-4B69-96ED-9B47F55AA81C}"/>
              </a:ext>
            </a:extLst>
          </p:cNvPr>
          <p:cNvSpPr txBox="1"/>
          <p:nvPr/>
        </p:nvSpPr>
        <p:spPr>
          <a:xfrm>
            <a:off x="-36513" y="1277938"/>
            <a:ext cx="9180513" cy="7064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cs-CZ" sz="4000" dirty="0">
                <a:latin typeface="Verdana" pitchFamily="34" charset="0"/>
              </a:rPr>
              <a:t>Didaktický test</a:t>
            </a:r>
            <a:endParaRPr lang="en-GB" sz="4000" dirty="0">
              <a:latin typeface="Verdana" pitchFamily="34" charset="0"/>
            </a:endParaRPr>
          </a:p>
        </p:txBody>
      </p:sp>
      <p:sp>
        <p:nvSpPr>
          <p:cNvPr id="4" name="TextovéPole 3">
            <a:extLst>
              <a:ext uri="{FF2B5EF4-FFF2-40B4-BE49-F238E27FC236}">
                <a16:creationId xmlns:a16="http://schemas.microsoft.com/office/drawing/2014/main" id="{04E6D013-675A-4588-97AF-46B174169787}"/>
              </a:ext>
            </a:extLst>
          </p:cNvPr>
          <p:cNvSpPr txBox="1"/>
          <p:nvPr/>
        </p:nvSpPr>
        <p:spPr>
          <a:xfrm>
            <a:off x="0" y="2852738"/>
            <a:ext cx="9144000" cy="1016000"/>
          </a:xfrm>
          <a:prstGeom prst="rect">
            <a:avLst/>
          </a:prstGeom>
          <a:noFill/>
        </p:spPr>
        <p:txBody>
          <a:bodyPr>
            <a:spAutoFit/>
          </a:bodyPr>
          <a:lstStyle/>
          <a:p>
            <a:pPr algn="ctr">
              <a:defRPr/>
            </a:pPr>
            <a:r>
              <a:rPr lang="cs-CZ" sz="6000" b="1" dirty="0">
                <a:effectLst>
                  <a:outerShdw blurRad="38100" dist="38100" dir="2700000" algn="tl">
                    <a:srgbClr val="000000">
                      <a:alpha val="43137"/>
                    </a:srgbClr>
                  </a:outerShdw>
                </a:effectLst>
                <a:latin typeface="Verdana" pitchFamily="34" charset="0"/>
                <a:cs typeface="+mn-cs"/>
              </a:rPr>
              <a:t>X</a:t>
            </a:r>
            <a:endParaRPr lang="en-GB" sz="6000" b="1" dirty="0">
              <a:effectLst>
                <a:outerShdw blurRad="38100" dist="38100" dir="2700000" algn="tl">
                  <a:srgbClr val="000000">
                    <a:alpha val="43137"/>
                  </a:srgbClr>
                </a:outerShdw>
              </a:effectLst>
              <a:latin typeface="Verdana" pitchFamily="34" charset="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a:extLst>
              <a:ext uri="{FF2B5EF4-FFF2-40B4-BE49-F238E27FC236}">
                <a16:creationId xmlns:a16="http://schemas.microsoft.com/office/drawing/2014/main" id="{E11660C4-D9A5-42F1-B9DC-9C6CC0B9CB40}"/>
              </a:ext>
            </a:extLst>
          </p:cNvPr>
          <p:cNvSpPr>
            <a:spLocks noChangeArrowheads="1" noChangeShapeType="1" noTextEdit="1"/>
          </p:cNvSpPr>
          <p:nvPr/>
        </p:nvSpPr>
        <p:spPr bwMode="auto">
          <a:xfrm>
            <a:off x="90488" y="1143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43011" name="WordArt 3">
            <a:extLst>
              <a:ext uri="{FF2B5EF4-FFF2-40B4-BE49-F238E27FC236}">
                <a16:creationId xmlns:a16="http://schemas.microsoft.com/office/drawing/2014/main" id="{A438A083-1E86-4BB1-A70D-A51C169C0E68}"/>
              </a:ext>
            </a:extLst>
          </p:cNvPr>
          <p:cNvSpPr>
            <a:spLocks noChangeArrowheads="1" noChangeShapeType="1" noTextEdit="1"/>
          </p:cNvSpPr>
          <p:nvPr/>
        </p:nvSpPr>
        <p:spPr bwMode="auto">
          <a:xfrm>
            <a:off x="228600" y="8382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7. Úlohy uzavřené s výběrem odpovědi</a:t>
            </a:r>
          </a:p>
        </p:txBody>
      </p:sp>
      <p:sp>
        <p:nvSpPr>
          <p:cNvPr id="31748" name="Oval 4">
            <a:extLst>
              <a:ext uri="{FF2B5EF4-FFF2-40B4-BE49-F238E27FC236}">
                <a16:creationId xmlns:a16="http://schemas.microsoft.com/office/drawing/2014/main" id="{8B5EC6AA-397A-4EEC-B95B-48122400901E}"/>
              </a:ext>
            </a:extLst>
          </p:cNvPr>
          <p:cNvSpPr>
            <a:spLocks noChangeArrowheads="1"/>
          </p:cNvSpPr>
          <p:nvPr/>
        </p:nvSpPr>
        <p:spPr bwMode="auto">
          <a:xfrm>
            <a:off x="7696200" y="52578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43013" name="Text Box 5">
            <a:extLst>
              <a:ext uri="{FF2B5EF4-FFF2-40B4-BE49-F238E27FC236}">
                <a16:creationId xmlns:a16="http://schemas.microsoft.com/office/drawing/2014/main" id="{680DFC0B-9B1C-41F5-8497-F104A66A4355}"/>
              </a:ext>
            </a:extLst>
          </p:cNvPr>
          <p:cNvSpPr txBox="1">
            <a:spLocks noChangeArrowheads="1"/>
          </p:cNvSpPr>
          <p:nvPr/>
        </p:nvSpPr>
        <p:spPr bwMode="auto">
          <a:xfrm>
            <a:off x="533400" y="2362200"/>
            <a:ext cx="7924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3200" i="1">
                <a:latin typeface="Garamond" panose="02020404030301010803" pitchFamily="18" charset="0"/>
              </a:rPr>
              <a:t>Na místo označené hvězdičkou napište takovou číslici, aby výsledné šesticiferné číslo bylo dělitelné sedmi: 823*43</a:t>
            </a:r>
            <a:endParaRPr lang="cs-CZ" altLang="cs-CZ" sz="3000" i="1">
              <a:latin typeface="Garamond" panose="02020404030301010803" pitchFamily="18" charset="0"/>
            </a:endParaRPr>
          </a:p>
        </p:txBody>
      </p:sp>
      <p:sp>
        <p:nvSpPr>
          <p:cNvPr id="43014" name="WordArt 6">
            <a:extLst>
              <a:ext uri="{FF2B5EF4-FFF2-40B4-BE49-F238E27FC236}">
                <a16:creationId xmlns:a16="http://schemas.microsoft.com/office/drawing/2014/main" id="{FAAB9810-9E06-47A6-8DC5-328B01FA6441}"/>
              </a:ext>
            </a:extLst>
          </p:cNvPr>
          <p:cNvSpPr>
            <a:spLocks noChangeArrowheads="1" noChangeShapeType="1" noTextEdit="1"/>
          </p:cNvSpPr>
          <p:nvPr/>
        </p:nvSpPr>
        <p:spPr bwMode="auto">
          <a:xfrm>
            <a:off x="1676400" y="1524000"/>
            <a:ext cx="5943600" cy="5334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e) typ: situační (interpretační) úloha</a:t>
            </a:r>
          </a:p>
        </p:txBody>
      </p:sp>
      <p:sp>
        <p:nvSpPr>
          <p:cNvPr id="31751" name="Text Box 7">
            <a:extLst>
              <a:ext uri="{FF2B5EF4-FFF2-40B4-BE49-F238E27FC236}">
                <a16:creationId xmlns:a16="http://schemas.microsoft.com/office/drawing/2014/main" id="{BC69F7A7-581A-497F-A9CE-8021D37D0B68}"/>
              </a:ext>
            </a:extLst>
          </p:cNvPr>
          <p:cNvSpPr txBox="1">
            <a:spLocks noChangeArrowheads="1"/>
          </p:cNvSpPr>
          <p:nvPr/>
        </p:nvSpPr>
        <p:spPr bwMode="auto">
          <a:xfrm>
            <a:off x="2133600" y="571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
        <p:nvSpPr>
          <p:cNvPr id="43016" name="Text Box 8">
            <a:extLst>
              <a:ext uri="{FF2B5EF4-FFF2-40B4-BE49-F238E27FC236}">
                <a16:creationId xmlns:a16="http://schemas.microsoft.com/office/drawing/2014/main" id="{A430F566-1D23-4634-9AF3-6EA838D867E6}"/>
              </a:ext>
            </a:extLst>
          </p:cNvPr>
          <p:cNvSpPr txBox="1">
            <a:spLocks noChangeArrowheads="1"/>
          </p:cNvSpPr>
          <p:nvPr/>
        </p:nvSpPr>
        <p:spPr bwMode="auto">
          <a:xfrm>
            <a:off x="533400" y="41910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3200" i="1">
                <a:latin typeface="Garamond" panose="02020404030301010803" pitchFamily="18" charset="0"/>
              </a:rPr>
              <a:t>Doplňte chybějící kov v řadě napětí kovů:</a:t>
            </a:r>
          </a:p>
          <a:p>
            <a:pPr eaLnBrk="1" hangingPunct="1"/>
            <a:r>
              <a:rPr lang="cs-CZ" altLang="cs-CZ" sz="3200" i="1">
                <a:latin typeface="Garamond" panose="02020404030301010803" pitchFamily="18" charset="0"/>
              </a:rPr>
              <a:t>K, Na, Mg, Al, -----, Fe, Pb, H</a:t>
            </a:r>
            <a:r>
              <a:rPr lang="cs-CZ" altLang="cs-CZ" sz="3200" i="1" baseline="-25000">
                <a:latin typeface="Garamond" panose="02020404030301010803" pitchFamily="18" charset="0"/>
              </a:rPr>
              <a:t>2</a:t>
            </a:r>
            <a:r>
              <a:rPr lang="cs-CZ" altLang="cs-CZ" sz="3200" i="1">
                <a:latin typeface="Garamond" panose="02020404030301010803" pitchFamily="18" charset="0"/>
              </a:rPr>
              <a:t>, Cu, Ag, Au</a:t>
            </a:r>
            <a:endParaRPr lang="cs-CZ" altLang="cs-CZ" sz="3000" i="1">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par>
                                <p:cTn id="8" presetID="10" presetClass="entr" presetSubtype="0" fill="hold"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fade">
                                      <p:cBhvr>
                                        <p:cTn id="10" dur="500"/>
                                        <p:tgtEl>
                                          <p:spTgt spid="430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fade">
                                      <p:cBhvr>
                                        <p:cTn id="15" dur="500"/>
                                        <p:tgtEl>
                                          <p:spTgt spid="430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016"/>
                                        </p:tgtEl>
                                        <p:attrNameLst>
                                          <p:attrName>style.visibility</p:attrName>
                                        </p:attrNameLst>
                                      </p:cBhvr>
                                      <p:to>
                                        <p:strVal val="visible"/>
                                      </p:to>
                                    </p:set>
                                    <p:animEffect transition="in" filter="fade">
                                      <p:cBhvr>
                                        <p:cTn id="18"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6B309EBB-2CE6-4E53-9AF1-E8F6ED478C7F}"/>
              </a:ext>
            </a:extLst>
          </p:cNvPr>
          <p:cNvSpPr>
            <a:spLocks noGrp="1" noChangeArrowheads="1"/>
          </p:cNvSpPr>
          <p:nvPr>
            <p:ph type="body" sz="half" idx="1"/>
          </p:nvPr>
        </p:nvSpPr>
        <p:spPr>
          <a:xfrm>
            <a:off x="304800" y="2362200"/>
            <a:ext cx="4495800" cy="4114800"/>
          </a:xfrm>
        </p:spPr>
        <p:txBody>
          <a:bodyPr/>
          <a:lstStyle/>
          <a:p>
            <a:pPr eaLnBrk="1" hangingPunct="1">
              <a:buFontTx/>
              <a:buNone/>
            </a:pPr>
            <a:r>
              <a:rPr lang="cs-CZ" altLang="cs-CZ" sz="2400" i="1">
                <a:latin typeface="Garamond" panose="02020404030301010803" pitchFamily="18" charset="0"/>
              </a:rPr>
              <a:t>Univerzita Mateja Bela             (   ) </a:t>
            </a:r>
          </a:p>
          <a:p>
            <a:pPr eaLnBrk="1" hangingPunct="1">
              <a:buFontTx/>
              <a:buNone/>
            </a:pPr>
            <a:r>
              <a:rPr lang="cs-CZ" altLang="cs-CZ" sz="2400" i="1">
                <a:latin typeface="Garamond" panose="02020404030301010803" pitchFamily="18" charset="0"/>
              </a:rPr>
              <a:t>Univerzita Palackého                (   ) </a:t>
            </a:r>
          </a:p>
          <a:p>
            <a:pPr eaLnBrk="1" hangingPunct="1">
              <a:buFontTx/>
              <a:buNone/>
            </a:pPr>
            <a:r>
              <a:rPr lang="cs-CZ" altLang="cs-CZ" sz="2400" i="1">
                <a:latin typeface="Garamond" panose="02020404030301010803" pitchFamily="18" charset="0"/>
              </a:rPr>
              <a:t>Univerzita Komenského             (   )</a:t>
            </a:r>
          </a:p>
          <a:p>
            <a:pPr eaLnBrk="1" hangingPunct="1">
              <a:buFontTx/>
              <a:buNone/>
            </a:pPr>
            <a:r>
              <a:rPr lang="cs-CZ" altLang="cs-CZ" sz="2400" i="1">
                <a:latin typeface="Garamond" panose="02020404030301010803" pitchFamily="18" charset="0"/>
              </a:rPr>
              <a:t>Katolická Univerzita                 (   )</a:t>
            </a:r>
          </a:p>
          <a:p>
            <a:pPr eaLnBrk="1" hangingPunct="1">
              <a:buFontTx/>
              <a:buNone/>
            </a:pPr>
            <a:r>
              <a:rPr lang="cs-CZ" altLang="cs-CZ" sz="2400" i="1">
                <a:latin typeface="Garamond" panose="02020404030301010803" pitchFamily="18" charset="0"/>
              </a:rPr>
              <a:t>Univerzita Konštantína Filozofa (   )</a:t>
            </a:r>
          </a:p>
          <a:p>
            <a:pPr eaLnBrk="1" hangingPunct="1">
              <a:buFontTx/>
              <a:buNone/>
            </a:pPr>
            <a:r>
              <a:rPr lang="cs-CZ" altLang="cs-CZ" sz="2400" i="1">
                <a:latin typeface="Garamond" panose="02020404030301010803" pitchFamily="18" charset="0"/>
              </a:rPr>
              <a:t>Technická Univerzita                (   )</a:t>
            </a:r>
          </a:p>
        </p:txBody>
      </p:sp>
      <p:sp>
        <p:nvSpPr>
          <p:cNvPr id="44035" name="Rectangle 4">
            <a:extLst>
              <a:ext uri="{FF2B5EF4-FFF2-40B4-BE49-F238E27FC236}">
                <a16:creationId xmlns:a16="http://schemas.microsoft.com/office/drawing/2014/main" id="{B7424DAD-BD94-4680-A962-FD9721BBA244}"/>
              </a:ext>
            </a:extLst>
          </p:cNvPr>
          <p:cNvSpPr>
            <a:spLocks noGrp="1" noChangeArrowheads="1"/>
          </p:cNvSpPr>
          <p:nvPr>
            <p:ph type="body" sz="half" idx="2"/>
          </p:nvPr>
        </p:nvSpPr>
        <p:spPr>
          <a:xfrm>
            <a:off x="4557713" y="2401888"/>
            <a:ext cx="4191000" cy="4267200"/>
          </a:xfrm>
        </p:spPr>
        <p:txBody>
          <a:bodyPr/>
          <a:lstStyle/>
          <a:p>
            <a:pPr eaLnBrk="1" hangingPunct="1">
              <a:lnSpc>
                <a:spcPct val="85000"/>
              </a:lnSpc>
              <a:buFontTx/>
              <a:buNone/>
            </a:pPr>
            <a:r>
              <a:rPr lang="cs-CZ" altLang="cs-CZ" sz="2400" i="1">
                <a:latin typeface="Garamond" panose="02020404030301010803" pitchFamily="18" charset="0"/>
              </a:rPr>
              <a:t>A Prešov</a:t>
            </a:r>
          </a:p>
          <a:p>
            <a:pPr eaLnBrk="1" hangingPunct="1">
              <a:lnSpc>
                <a:spcPct val="85000"/>
              </a:lnSpc>
              <a:buFontTx/>
              <a:buNone/>
            </a:pPr>
            <a:r>
              <a:rPr lang="cs-CZ" altLang="cs-CZ" sz="2400" i="1">
                <a:latin typeface="Garamond" panose="02020404030301010803" pitchFamily="18" charset="0"/>
              </a:rPr>
              <a:t>B Trnava</a:t>
            </a:r>
          </a:p>
          <a:p>
            <a:pPr eaLnBrk="1" hangingPunct="1">
              <a:lnSpc>
                <a:spcPct val="85000"/>
              </a:lnSpc>
              <a:buFontTx/>
              <a:buNone/>
            </a:pPr>
            <a:r>
              <a:rPr lang="cs-CZ" altLang="cs-CZ" sz="2400" i="1">
                <a:latin typeface="Garamond" panose="02020404030301010803" pitchFamily="18" charset="0"/>
              </a:rPr>
              <a:t>C Bratislava</a:t>
            </a:r>
          </a:p>
          <a:p>
            <a:pPr eaLnBrk="1" hangingPunct="1">
              <a:lnSpc>
                <a:spcPct val="85000"/>
              </a:lnSpc>
              <a:buFontTx/>
              <a:buNone/>
            </a:pPr>
            <a:r>
              <a:rPr lang="cs-CZ" altLang="cs-CZ" sz="2400" i="1">
                <a:latin typeface="Garamond" panose="02020404030301010803" pitchFamily="18" charset="0"/>
              </a:rPr>
              <a:t>D Liberec</a:t>
            </a:r>
          </a:p>
          <a:p>
            <a:pPr eaLnBrk="1" hangingPunct="1">
              <a:lnSpc>
                <a:spcPct val="85000"/>
              </a:lnSpc>
              <a:buFontTx/>
              <a:buNone/>
            </a:pPr>
            <a:r>
              <a:rPr lang="cs-CZ" altLang="cs-CZ" sz="2400" i="1">
                <a:latin typeface="Garamond" panose="02020404030301010803" pitchFamily="18" charset="0"/>
              </a:rPr>
              <a:t>E Olomouc</a:t>
            </a:r>
          </a:p>
          <a:p>
            <a:pPr eaLnBrk="1" hangingPunct="1">
              <a:lnSpc>
                <a:spcPct val="85000"/>
              </a:lnSpc>
              <a:buFontTx/>
              <a:buNone/>
            </a:pPr>
            <a:r>
              <a:rPr lang="cs-CZ" altLang="cs-CZ" sz="2400" i="1">
                <a:latin typeface="Garamond" panose="02020404030301010803" pitchFamily="18" charset="0"/>
              </a:rPr>
              <a:t>F Ružomberok</a:t>
            </a:r>
          </a:p>
          <a:p>
            <a:pPr eaLnBrk="1" hangingPunct="1">
              <a:lnSpc>
                <a:spcPct val="85000"/>
              </a:lnSpc>
              <a:buFontTx/>
              <a:buNone/>
            </a:pPr>
            <a:r>
              <a:rPr lang="cs-CZ" altLang="cs-CZ" sz="2400" i="1">
                <a:latin typeface="Garamond" panose="02020404030301010803" pitchFamily="18" charset="0"/>
              </a:rPr>
              <a:t>G Nitra</a:t>
            </a:r>
          </a:p>
          <a:p>
            <a:pPr eaLnBrk="1" hangingPunct="1">
              <a:lnSpc>
                <a:spcPct val="85000"/>
              </a:lnSpc>
              <a:buFontTx/>
              <a:buNone/>
            </a:pPr>
            <a:r>
              <a:rPr lang="cs-CZ" altLang="cs-CZ" sz="2400" i="1">
                <a:latin typeface="Garamond" panose="02020404030301010803" pitchFamily="18" charset="0"/>
              </a:rPr>
              <a:t>H Košice</a:t>
            </a:r>
          </a:p>
          <a:p>
            <a:pPr eaLnBrk="1" hangingPunct="1">
              <a:lnSpc>
                <a:spcPct val="85000"/>
              </a:lnSpc>
              <a:buFontTx/>
              <a:buNone/>
            </a:pPr>
            <a:r>
              <a:rPr lang="cs-CZ" altLang="cs-CZ" sz="2400" i="1">
                <a:latin typeface="Garamond" panose="02020404030301010803" pitchFamily="18" charset="0"/>
              </a:rPr>
              <a:t>I Banská Bystrica</a:t>
            </a:r>
          </a:p>
          <a:p>
            <a:pPr eaLnBrk="1" hangingPunct="1">
              <a:lnSpc>
                <a:spcPct val="85000"/>
              </a:lnSpc>
              <a:buFontTx/>
              <a:buNone/>
            </a:pPr>
            <a:r>
              <a:rPr lang="cs-CZ" altLang="cs-CZ" sz="2400" i="1">
                <a:latin typeface="Garamond" panose="02020404030301010803" pitchFamily="18" charset="0"/>
              </a:rPr>
              <a:t>J České Budějovice</a:t>
            </a:r>
          </a:p>
        </p:txBody>
      </p:sp>
      <p:sp>
        <p:nvSpPr>
          <p:cNvPr id="32772" name="WordArt 5">
            <a:extLst>
              <a:ext uri="{FF2B5EF4-FFF2-40B4-BE49-F238E27FC236}">
                <a16:creationId xmlns:a16="http://schemas.microsoft.com/office/drawing/2014/main" id="{F5A6F29F-3AFB-43E5-A3B4-BDDA80861732}"/>
              </a:ext>
            </a:extLst>
          </p:cNvPr>
          <p:cNvSpPr>
            <a:spLocks noChangeArrowheads="1" noChangeShapeType="1" noTextEdit="1"/>
          </p:cNvSpPr>
          <p:nvPr/>
        </p:nvSpPr>
        <p:spPr bwMode="auto">
          <a:xfrm>
            <a:off x="90488" y="1143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44037" name="WordArt 6">
            <a:extLst>
              <a:ext uri="{FF2B5EF4-FFF2-40B4-BE49-F238E27FC236}">
                <a16:creationId xmlns:a16="http://schemas.microsoft.com/office/drawing/2014/main" id="{7FAE113A-E783-42B1-94C4-E8C3C0A7C585}"/>
              </a:ext>
            </a:extLst>
          </p:cNvPr>
          <p:cNvSpPr>
            <a:spLocks noChangeArrowheads="1" noChangeShapeType="1" noTextEdit="1"/>
          </p:cNvSpPr>
          <p:nvPr/>
        </p:nvSpPr>
        <p:spPr bwMode="auto">
          <a:xfrm>
            <a:off x="914400" y="800100"/>
            <a:ext cx="73914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8. Úlohy uzavřené přiřazovací</a:t>
            </a:r>
          </a:p>
        </p:txBody>
      </p:sp>
      <p:sp>
        <p:nvSpPr>
          <p:cNvPr id="32774" name="Oval 7">
            <a:extLst>
              <a:ext uri="{FF2B5EF4-FFF2-40B4-BE49-F238E27FC236}">
                <a16:creationId xmlns:a16="http://schemas.microsoft.com/office/drawing/2014/main" id="{41390FF4-A2D1-4448-A6FA-64504547E974}"/>
              </a:ext>
            </a:extLst>
          </p:cNvPr>
          <p:cNvSpPr>
            <a:spLocks noChangeArrowheads="1"/>
          </p:cNvSpPr>
          <p:nvPr/>
        </p:nvSpPr>
        <p:spPr bwMode="auto">
          <a:xfrm>
            <a:off x="7596188" y="2722563"/>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44039" name="Text Box 8">
            <a:extLst>
              <a:ext uri="{FF2B5EF4-FFF2-40B4-BE49-F238E27FC236}">
                <a16:creationId xmlns:a16="http://schemas.microsoft.com/office/drawing/2014/main" id="{DB6C7B0B-E097-42F5-B0DA-0DFFE280C523}"/>
              </a:ext>
            </a:extLst>
          </p:cNvPr>
          <p:cNvSpPr txBox="1">
            <a:spLocks noChangeArrowheads="1"/>
          </p:cNvSpPr>
          <p:nvPr/>
        </p:nvSpPr>
        <p:spPr bwMode="auto">
          <a:xfrm>
            <a:off x="381000" y="1752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i="1">
                <a:latin typeface="Garamond" panose="02020404030301010803" pitchFamily="18" charset="0"/>
              </a:rPr>
              <a:t>K názvům univerzit v levém sloupci přiřaďte jejich sídelní města z pravého sloupce.</a:t>
            </a:r>
          </a:p>
        </p:txBody>
      </p:sp>
      <p:sp>
        <p:nvSpPr>
          <p:cNvPr id="44040" name="TextovéPole 1">
            <a:extLst>
              <a:ext uri="{FF2B5EF4-FFF2-40B4-BE49-F238E27FC236}">
                <a16:creationId xmlns:a16="http://schemas.microsoft.com/office/drawing/2014/main" id="{2CBCC649-9FC0-4BE6-86A0-F71CD2F58A9F}"/>
              </a:ext>
            </a:extLst>
          </p:cNvPr>
          <p:cNvSpPr txBox="1">
            <a:spLocks noChangeArrowheads="1"/>
          </p:cNvSpPr>
          <p:nvPr/>
        </p:nvSpPr>
        <p:spPr bwMode="auto">
          <a:xfrm>
            <a:off x="90488" y="6021388"/>
            <a:ext cx="4338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2000">
                <a:solidFill>
                  <a:srgbClr val="7030A0"/>
                </a:solidFill>
                <a:latin typeface="Tempus Sans ITC" panose="04020404030D07020202" pitchFamily="82" charset="0"/>
              </a:rPr>
              <a:t>X= Správná přiřazení/počet možných přiřazení</a:t>
            </a:r>
            <a:endParaRPr lang="en-GB" altLang="cs-CZ" sz="2000">
              <a:solidFill>
                <a:srgbClr val="7030A0"/>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fade">
                                      <p:cBhvr>
                                        <p:cTn id="12" dur="500"/>
                                        <p:tgtEl>
                                          <p:spTgt spid="440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34">
                                            <p:txEl>
                                              <p:pRg st="0" end="0"/>
                                            </p:txEl>
                                          </p:spTgt>
                                        </p:tgtEl>
                                        <p:attrNameLst>
                                          <p:attrName>style.visibility</p:attrName>
                                        </p:attrNameLst>
                                      </p:cBhvr>
                                      <p:to>
                                        <p:strVal val="visible"/>
                                      </p:to>
                                    </p:set>
                                    <p:animEffect transition="in" filter="fade">
                                      <p:cBhvr>
                                        <p:cTn id="15" dur="500"/>
                                        <p:tgtEl>
                                          <p:spTgt spid="4403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034">
                                            <p:txEl>
                                              <p:pRg st="1" end="1"/>
                                            </p:txEl>
                                          </p:spTgt>
                                        </p:tgtEl>
                                        <p:attrNameLst>
                                          <p:attrName>style.visibility</p:attrName>
                                        </p:attrNameLst>
                                      </p:cBhvr>
                                      <p:to>
                                        <p:strVal val="visible"/>
                                      </p:to>
                                    </p:set>
                                    <p:animEffect transition="in" filter="fade">
                                      <p:cBhvr>
                                        <p:cTn id="20" dur="500"/>
                                        <p:tgtEl>
                                          <p:spTgt spid="4403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034">
                                            <p:txEl>
                                              <p:pRg st="2" end="2"/>
                                            </p:txEl>
                                          </p:spTgt>
                                        </p:tgtEl>
                                        <p:attrNameLst>
                                          <p:attrName>style.visibility</p:attrName>
                                        </p:attrNameLst>
                                      </p:cBhvr>
                                      <p:to>
                                        <p:strVal val="visible"/>
                                      </p:to>
                                    </p:set>
                                    <p:animEffect transition="in" filter="fade">
                                      <p:cBhvr>
                                        <p:cTn id="25" dur="500"/>
                                        <p:tgtEl>
                                          <p:spTgt spid="4403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034">
                                            <p:txEl>
                                              <p:pRg st="3" end="3"/>
                                            </p:txEl>
                                          </p:spTgt>
                                        </p:tgtEl>
                                        <p:attrNameLst>
                                          <p:attrName>style.visibility</p:attrName>
                                        </p:attrNameLst>
                                      </p:cBhvr>
                                      <p:to>
                                        <p:strVal val="visible"/>
                                      </p:to>
                                    </p:set>
                                    <p:animEffect transition="in" filter="fade">
                                      <p:cBhvr>
                                        <p:cTn id="30" dur="500"/>
                                        <p:tgtEl>
                                          <p:spTgt spid="4403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034">
                                            <p:txEl>
                                              <p:pRg st="4" end="4"/>
                                            </p:txEl>
                                          </p:spTgt>
                                        </p:tgtEl>
                                        <p:attrNameLst>
                                          <p:attrName>style.visibility</p:attrName>
                                        </p:attrNameLst>
                                      </p:cBhvr>
                                      <p:to>
                                        <p:strVal val="visible"/>
                                      </p:to>
                                    </p:set>
                                    <p:animEffect transition="in" filter="fade">
                                      <p:cBhvr>
                                        <p:cTn id="35" dur="500"/>
                                        <p:tgtEl>
                                          <p:spTgt spid="44034">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034">
                                            <p:txEl>
                                              <p:pRg st="5" end="5"/>
                                            </p:txEl>
                                          </p:spTgt>
                                        </p:tgtEl>
                                        <p:attrNameLst>
                                          <p:attrName>style.visibility</p:attrName>
                                        </p:attrNameLst>
                                      </p:cBhvr>
                                      <p:to>
                                        <p:strVal val="visible"/>
                                      </p:to>
                                    </p:set>
                                    <p:animEffect transition="in" filter="fade">
                                      <p:cBhvr>
                                        <p:cTn id="40" dur="500"/>
                                        <p:tgtEl>
                                          <p:spTgt spid="44034">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035">
                                            <p:txEl>
                                              <p:pRg st="0" end="0"/>
                                            </p:txEl>
                                          </p:spTgt>
                                        </p:tgtEl>
                                        <p:attrNameLst>
                                          <p:attrName>style.visibility</p:attrName>
                                        </p:attrNameLst>
                                      </p:cBhvr>
                                      <p:to>
                                        <p:strVal val="visible"/>
                                      </p:to>
                                    </p:set>
                                    <p:animEffect transition="in" filter="fade">
                                      <p:cBhvr>
                                        <p:cTn id="43" dur="500"/>
                                        <p:tgtEl>
                                          <p:spTgt spid="44035">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035">
                                            <p:txEl>
                                              <p:pRg st="1" end="1"/>
                                            </p:txEl>
                                          </p:spTgt>
                                        </p:tgtEl>
                                        <p:attrNameLst>
                                          <p:attrName>style.visibility</p:attrName>
                                        </p:attrNameLst>
                                      </p:cBhvr>
                                      <p:to>
                                        <p:strVal val="visible"/>
                                      </p:to>
                                    </p:set>
                                    <p:animEffect transition="in" filter="fade">
                                      <p:cBhvr>
                                        <p:cTn id="48" dur="500"/>
                                        <p:tgtEl>
                                          <p:spTgt spid="44035">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035">
                                            <p:txEl>
                                              <p:pRg st="2" end="2"/>
                                            </p:txEl>
                                          </p:spTgt>
                                        </p:tgtEl>
                                        <p:attrNameLst>
                                          <p:attrName>style.visibility</p:attrName>
                                        </p:attrNameLst>
                                      </p:cBhvr>
                                      <p:to>
                                        <p:strVal val="visible"/>
                                      </p:to>
                                    </p:set>
                                    <p:animEffect transition="in" filter="fade">
                                      <p:cBhvr>
                                        <p:cTn id="53" dur="500"/>
                                        <p:tgtEl>
                                          <p:spTgt spid="44035">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035">
                                            <p:txEl>
                                              <p:pRg st="3" end="3"/>
                                            </p:txEl>
                                          </p:spTgt>
                                        </p:tgtEl>
                                        <p:attrNameLst>
                                          <p:attrName>style.visibility</p:attrName>
                                        </p:attrNameLst>
                                      </p:cBhvr>
                                      <p:to>
                                        <p:strVal val="visible"/>
                                      </p:to>
                                    </p:set>
                                    <p:animEffect transition="in" filter="fade">
                                      <p:cBhvr>
                                        <p:cTn id="58" dur="500"/>
                                        <p:tgtEl>
                                          <p:spTgt spid="44035">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035">
                                            <p:txEl>
                                              <p:pRg st="4" end="4"/>
                                            </p:txEl>
                                          </p:spTgt>
                                        </p:tgtEl>
                                        <p:attrNameLst>
                                          <p:attrName>style.visibility</p:attrName>
                                        </p:attrNameLst>
                                      </p:cBhvr>
                                      <p:to>
                                        <p:strVal val="visible"/>
                                      </p:to>
                                    </p:set>
                                    <p:animEffect transition="in" filter="fade">
                                      <p:cBhvr>
                                        <p:cTn id="63" dur="500"/>
                                        <p:tgtEl>
                                          <p:spTgt spid="44035">
                                            <p:txEl>
                                              <p:pRg st="4" end="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4035">
                                            <p:txEl>
                                              <p:pRg st="5" end="5"/>
                                            </p:txEl>
                                          </p:spTgt>
                                        </p:tgtEl>
                                        <p:attrNameLst>
                                          <p:attrName>style.visibility</p:attrName>
                                        </p:attrNameLst>
                                      </p:cBhvr>
                                      <p:to>
                                        <p:strVal val="visible"/>
                                      </p:to>
                                    </p:set>
                                    <p:animEffect transition="in" filter="fade">
                                      <p:cBhvr>
                                        <p:cTn id="68" dur="500"/>
                                        <p:tgtEl>
                                          <p:spTgt spid="44035">
                                            <p:txEl>
                                              <p:pRg st="5" end="5"/>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035">
                                            <p:txEl>
                                              <p:pRg st="6" end="6"/>
                                            </p:txEl>
                                          </p:spTgt>
                                        </p:tgtEl>
                                        <p:attrNameLst>
                                          <p:attrName>style.visibility</p:attrName>
                                        </p:attrNameLst>
                                      </p:cBhvr>
                                      <p:to>
                                        <p:strVal val="visible"/>
                                      </p:to>
                                    </p:set>
                                    <p:animEffect transition="in" filter="fade">
                                      <p:cBhvr>
                                        <p:cTn id="73" dur="500"/>
                                        <p:tgtEl>
                                          <p:spTgt spid="44035">
                                            <p:txEl>
                                              <p:pRg st="6" end="6"/>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4035">
                                            <p:txEl>
                                              <p:pRg st="7" end="7"/>
                                            </p:txEl>
                                          </p:spTgt>
                                        </p:tgtEl>
                                        <p:attrNameLst>
                                          <p:attrName>style.visibility</p:attrName>
                                        </p:attrNameLst>
                                      </p:cBhvr>
                                      <p:to>
                                        <p:strVal val="visible"/>
                                      </p:to>
                                    </p:set>
                                    <p:animEffect transition="in" filter="fade">
                                      <p:cBhvr>
                                        <p:cTn id="78" dur="500"/>
                                        <p:tgtEl>
                                          <p:spTgt spid="44035">
                                            <p:txEl>
                                              <p:pRg st="7" end="7"/>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035">
                                            <p:txEl>
                                              <p:pRg st="8" end="8"/>
                                            </p:txEl>
                                          </p:spTgt>
                                        </p:tgtEl>
                                        <p:attrNameLst>
                                          <p:attrName>style.visibility</p:attrName>
                                        </p:attrNameLst>
                                      </p:cBhvr>
                                      <p:to>
                                        <p:strVal val="visible"/>
                                      </p:to>
                                    </p:set>
                                    <p:animEffect transition="in" filter="fade">
                                      <p:cBhvr>
                                        <p:cTn id="83" dur="500"/>
                                        <p:tgtEl>
                                          <p:spTgt spid="44035">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4035">
                                            <p:txEl>
                                              <p:pRg st="9" end="9"/>
                                            </p:txEl>
                                          </p:spTgt>
                                        </p:tgtEl>
                                        <p:attrNameLst>
                                          <p:attrName>style.visibility</p:attrName>
                                        </p:attrNameLst>
                                      </p:cBhvr>
                                      <p:to>
                                        <p:strVal val="visible"/>
                                      </p:to>
                                    </p:set>
                                    <p:animEffect transition="in" filter="fade">
                                      <p:cBhvr>
                                        <p:cTn id="88" dur="500"/>
                                        <p:tgtEl>
                                          <p:spTgt spid="44035">
                                            <p:txEl>
                                              <p:pRg st="9" end="9"/>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040"/>
                                        </p:tgtEl>
                                        <p:attrNameLst>
                                          <p:attrName>style.visibility</p:attrName>
                                        </p:attrNameLst>
                                      </p:cBhvr>
                                      <p:to>
                                        <p:strVal val="visible"/>
                                      </p:to>
                                    </p:set>
                                    <p:animEffect transition="in" filter="fade">
                                      <p:cBhvr>
                                        <p:cTn id="9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44035" grpId="0" build="p"/>
      <p:bldP spid="44039" grpId="0"/>
      <p:bldP spid="440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4701A662-F046-43AE-98AD-2639F733B6DA}"/>
              </a:ext>
            </a:extLst>
          </p:cNvPr>
          <p:cNvSpPr>
            <a:spLocks noChangeArrowheads="1" noChangeShapeType="1" noTextEdit="1"/>
          </p:cNvSpPr>
          <p:nvPr/>
        </p:nvSpPr>
        <p:spPr bwMode="auto">
          <a:xfrm>
            <a:off x="90488" y="1143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46083" name="WordArt 3">
            <a:extLst>
              <a:ext uri="{FF2B5EF4-FFF2-40B4-BE49-F238E27FC236}">
                <a16:creationId xmlns:a16="http://schemas.microsoft.com/office/drawing/2014/main" id="{E8EFEEFE-FC94-419A-A92C-B70D3A5B0838}"/>
              </a:ext>
            </a:extLst>
          </p:cNvPr>
          <p:cNvSpPr>
            <a:spLocks noChangeArrowheads="1" noChangeShapeType="1" noTextEdit="1"/>
          </p:cNvSpPr>
          <p:nvPr/>
        </p:nvSpPr>
        <p:spPr bwMode="auto">
          <a:xfrm>
            <a:off x="838200" y="838200"/>
            <a:ext cx="73914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9. Úlohy uzavřené uspořádací</a:t>
            </a:r>
          </a:p>
        </p:txBody>
      </p:sp>
      <p:sp>
        <p:nvSpPr>
          <p:cNvPr id="33796" name="Oval 4">
            <a:extLst>
              <a:ext uri="{FF2B5EF4-FFF2-40B4-BE49-F238E27FC236}">
                <a16:creationId xmlns:a16="http://schemas.microsoft.com/office/drawing/2014/main" id="{FF674614-CF71-48EA-AA0A-9403214EAE46}"/>
              </a:ext>
            </a:extLst>
          </p:cNvPr>
          <p:cNvSpPr>
            <a:spLocks noChangeArrowheads="1"/>
          </p:cNvSpPr>
          <p:nvPr/>
        </p:nvSpPr>
        <p:spPr bwMode="auto">
          <a:xfrm>
            <a:off x="7696200" y="5257800"/>
            <a:ext cx="1066800" cy="1066800"/>
          </a:xfrm>
          <a:prstGeom prst="ellipse">
            <a:avLst/>
          </a:prstGeom>
          <a:solidFill>
            <a:srgbClr val="00FF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O</a:t>
            </a:r>
          </a:p>
        </p:txBody>
      </p:sp>
      <p:sp>
        <p:nvSpPr>
          <p:cNvPr id="46085" name="Text Box 5">
            <a:extLst>
              <a:ext uri="{FF2B5EF4-FFF2-40B4-BE49-F238E27FC236}">
                <a16:creationId xmlns:a16="http://schemas.microsoft.com/office/drawing/2014/main" id="{4F7F7600-D305-4D83-95FF-493BA4A62F29}"/>
              </a:ext>
            </a:extLst>
          </p:cNvPr>
          <p:cNvSpPr txBox="1">
            <a:spLocks noChangeArrowheads="1"/>
          </p:cNvSpPr>
          <p:nvPr/>
        </p:nvSpPr>
        <p:spPr bwMode="auto">
          <a:xfrm>
            <a:off x="539750" y="1844675"/>
            <a:ext cx="79248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cs-CZ" altLang="cs-CZ" sz="3200" i="1">
                <a:latin typeface="Garamond" panose="02020404030301010803" pitchFamily="18" charset="0"/>
              </a:rPr>
              <a:t>Seřaďte následující státy světa podle jejich územní rozlohy. Státu s největší rozlohou přiřaďte číslo 1, státu s nejmenší rozlohou číslo 6. </a:t>
            </a:r>
          </a:p>
          <a:p>
            <a:pPr eaLnBrk="1" hangingPunct="1">
              <a:lnSpc>
                <a:spcPct val="80000"/>
              </a:lnSpc>
              <a:spcBef>
                <a:spcPct val="50000"/>
              </a:spcBef>
            </a:pPr>
            <a:endParaRPr lang="cs-CZ" altLang="cs-CZ" sz="800" i="1">
              <a:latin typeface="Garamond" panose="02020404030301010803" pitchFamily="18" charset="0"/>
            </a:endParaRPr>
          </a:p>
          <a:p>
            <a:pPr eaLnBrk="1" hangingPunct="1"/>
            <a:r>
              <a:rPr lang="cs-CZ" altLang="cs-CZ" sz="3200" i="1">
                <a:latin typeface="Garamond" panose="02020404030301010803" pitchFamily="18" charset="0"/>
              </a:rPr>
              <a:t>Ukrajina		………….</a:t>
            </a:r>
            <a:endParaRPr lang="cs-CZ" altLang="cs-CZ" sz="3200" b="1" i="1">
              <a:latin typeface="Garamond" panose="02020404030301010803" pitchFamily="18" charset="0"/>
            </a:endParaRPr>
          </a:p>
          <a:p>
            <a:pPr eaLnBrk="1" hangingPunct="1"/>
            <a:r>
              <a:rPr lang="cs-CZ" altLang="cs-CZ" sz="3200" i="1">
                <a:latin typeface="Garamond" panose="02020404030301010803" pitchFamily="18" charset="0"/>
              </a:rPr>
              <a:t>Turecko		………….</a:t>
            </a:r>
          </a:p>
          <a:p>
            <a:pPr eaLnBrk="1" hangingPunct="1"/>
            <a:r>
              <a:rPr lang="cs-CZ" altLang="cs-CZ" sz="3200" i="1">
                <a:latin typeface="Garamond" panose="02020404030301010803" pitchFamily="18" charset="0"/>
              </a:rPr>
              <a:t>Saúdská Arábie	………….</a:t>
            </a:r>
          </a:p>
          <a:p>
            <a:pPr eaLnBrk="1" hangingPunct="1"/>
            <a:r>
              <a:rPr lang="cs-CZ" altLang="cs-CZ" sz="3200" i="1">
                <a:latin typeface="Garamond" panose="02020404030301010803" pitchFamily="18" charset="0"/>
              </a:rPr>
              <a:t>Maďarsko		………….</a:t>
            </a:r>
          </a:p>
          <a:p>
            <a:pPr eaLnBrk="1" hangingPunct="1"/>
            <a:r>
              <a:rPr lang="cs-CZ" altLang="cs-CZ" sz="3200" i="1">
                <a:latin typeface="Garamond" panose="02020404030301010803" pitchFamily="18" charset="0"/>
              </a:rPr>
              <a:t>Mexiko		………….</a:t>
            </a:r>
          </a:p>
          <a:p>
            <a:pPr eaLnBrk="1" hangingPunct="1"/>
            <a:r>
              <a:rPr lang="cs-CZ" altLang="cs-CZ" sz="3200" i="1">
                <a:latin typeface="Garamond" panose="02020404030301010803" pitchFamily="18" charset="0"/>
              </a:rPr>
              <a:t>Rakousko		………….</a:t>
            </a:r>
          </a:p>
        </p:txBody>
      </p:sp>
      <p:sp>
        <p:nvSpPr>
          <p:cNvPr id="33798" name="Text Box 7">
            <a:extLst>
              <a:ext uri="{FF2B5EF4-FFF2-40B4-BE49-F238E27FC236}">
                <a16:creationId xmlns:a16="http://schemas.microsoft.com/office/drawing/2014/main" id="{CE2CE152-9BBD-4924-B06F-09770B4FC216}"/>
              </a:ext>
            </a:extLst>
          </p:cNvPr>
          <p:cNvSpPr txBox="1">
            <a:spLocks noChangeArrowheads="1"/>
          </p:cNvSpPr>
          <p:nvPr/>
        </p:nvSpPr>
        <p:spPr bwMode="auto">
          <a:xfrm>
            <a:off x="2133600" y="571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fade">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a:extLst>
              <a:ext uri="{FF2B5EF4-FFF2-40B4-BE49-F238E27FC236}">
                <a16:creationId xmlns:a16="http://schemas.microsoft.com/office/drawing/2014/main" id="{621ABC3E-992A-4D6B-AC15-082D9E797F87}"/>
              </a:ext>
            </a:extLst>
          </p:cNvPr>
          <p:cNvSpPr>
            <a:spLocks noChangeArrowheads="1" noChangeShapeType="1" noTextEdit="1"/>
          </p:cNvSpPr>
          <p:nvPr/>
        </p:nvSpPr>
        <p:spPr bwMode="auto">
          <a:xfrm>
            <a:off x="228600" y="228600"/>
            <a:ext cx="8610600" cy="571500"/>
          </a:xfrm>
          <a:prstGeom prst="rect">
            <a:avLst/>
          </a:prstGeom>
        </p:spPr>
        <p:txBody>
          <a:bodyPr wrap="none" fromWordArt="1">
            <a:prstTxWarp prst="textPlain">
              <a:avLst>
                <a:gd name="adj" fmla="val 50000"/>
              </a:avLst>
            </a:prstTxWarp>
          </a:bodyPr>
          <a:lstStyle/>
          <a:p>
            <a:pPr algn="ctr"/>
            <a:r>
              <a:rPr lang="cs-CZ"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Hodnocení uspořádacích úloh, je-li počet prvků &gt; 5</a:t>
            </a:r>
          </a:p>
        </p:txBody>
      </p:sp>
      <p:graphicFrame>
        <p:nvGraphicFramePr>
          <p:cNvPr id="31116" name="Group 396">
            <a:extLst>
              <a:ext uri="{FF2B5EF4-FFF2-40B4-BE49-F238E27FC236}">
                <a16:creationId xmlns:a16="http://schemas.microsoft.com/office/drawing/2014/main" id="{56FB0230-2E86-40E5-8BA8-E9614423A018}"/>
              </a:ext>
            </a:extLst>
          </p:cNvPr>
          <p:cNvGraphicFramePr>
            <a:graphicFrameLocks noGrp="1"/>
          </p:cNvGraphicFramePr>
          <p:nvPr>
            <p:ph type="tbl" idx="1"/>
          </p:nvPr>
        </p:nvGraphicFramePr>
        <p:xfrm>
          <a:off x="228600" y="1139825"/>
          <a:ext cx="8686800" cy="3902075"/>
        </p:xfrm>
        <a:graphic>
          <a:graphicData uri="http://schemas.openxmlformats.org/drawingml/2006/table">
            <a:tbl>
              <a:tblPr/>
              <a:tblGrid>
                <a:gridCol w="2209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7011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1" u="none" strike="noStrike" cap="none" normalizeH="0" baseline="0">
                          <a:ln>
                            <a:noFill/>
                          </a:ln>
                          <a:solidFill>
                            <a:srgbClr val="FF3300"/>
                          </a:solidFill>
                          <a:effectLst/>
                          <a:latin typeface="Times New Roman" pitchFamily="18" charset="0"/>
                        </a:rPr>
                        <a:t>Správné pořadí</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1" u="none" strike="noStrike" cap="none" normalizeH="0" baseline="0">
                          <a:ln>
                            <a:noFill/>
                          </a:ln>
                          <a:solidFill>
                            <a:srgbClr val="FF3300"/>
                          </a:solidFill>
                          <a:effectLst/>
                          <a:latin typeface="Times New Roman" pitchFamily="18" charset="0"/>
                        </a:rPr>
                        <a:t>Obrácené pořadí</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1" u="none" strike="noStrike" cap="none" normalizeH="0" baseline="0">
                          <a:ln>
                            <a:noFill/>
                          </a:ln>
                          <a:solidFill>
                            <a:srgbClr val="FF3300"/>
                          </a:solidFill>
                          <a:effectLst/>
                          <a:latin typeface="Times New Roman" pitchFamily="18" charset="0"/>
                        </a:rPr>
                        <a:t>d</a:t>
                      </a:r>
                      <a:r>
                        <a:rPr kumimoji="0" lang="cs-CZ" sz="2000" b="1" i="1" u="none" strike="noStrike" cap="none" normalizeH="0" baseline="-25000">
                          <a:ln>
                            <a:noFill/>
                          </a:ln>
                          <a:solidFill>
                            <a:srgbClr val="FF3300"/>
                          </a:solidFill>
                          <a:effectLst/>
                          <a:latin typeface="Times New Roman" pitchFamily="18" charset="0"/>
                        </a:rPr>
                        <a:t>max</a:t>
                      </a:r>
                      <a:endParaRPr kumimoji="0" lang="cs-CZ" sz="2000" b="1" i="1" u="none" strike="noStrike" cap="none" normalizeH="0" baseline="0">
                        <a:ln>
                          <a:noFill/>
                        </a:ln>
                        <a:solidFill>
                          <a:srgbClr val="FF3300"/>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1" u="none" strike="noStrike" cap="none" normalizeH="0" baseline="0">
                          <a:ln>
                            <a:noFill/>
                          </a:ln>
                          <a:solidFill>
                            <a:srgbClr val="FF3300"/>
                          </a:solidFill>
                          <a:effectLst/>
                          <a:latin typeface="Times New Roman" pitchFamily="18" charset="0"/>
                        </a:rPr>
                        <a:t>Pořadí uvedené žákem</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1" u="none" strike="noStrike" cap="none" normalizeH="0" baseline="0">
                          <a:ln>
                            <a:noFill/>
                          </a:ln>
                          <a:solidFill>
                            <a:srgbClr val="FF3300"/>
                          </a:solidFill>
                          <a:effectLst/>
                          <a:latin typeface="Times New Roman" pitchFamily="18" charset="0"/>
                        </a:rPr>
                        <a:t>Odchylka  u žáka (d)</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Ukrajina</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4</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Turecko</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4</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Saúdská Arábie</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Maďarsko</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Mexiko</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6</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4</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Rakousko</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6</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6</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Times New Roman" pitchFamily="18" charset="0"/>
                        </a:rPr>
                        <a:t>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1" u="none" strike="noStrike" cap="none" normalizeH="0" baseline="0">
                          <a:ln>
                            <a:noFill/>
                          </a:ln>
                          <a:solidFill>
                            <a:srgbClr val="FF3300"/>
                          </a:solidFill>
                          <a:effectLst/>
                          <a:latin typeface="Times New Roman" pitchFamily="18" charset="0"/>
                        </a:rPr>
                        <a:t>suma odchylek</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a:ln>
                          <a:noFill/>
                        </a:ln>
                        <a:solidFill>
                          <a:srgbClr val="FF3300"/>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a:ln>
                          <a:noFill/>
                        </a:ln>
                        <a:solidFill>
                          <a:srgbClr val="FF3300"/>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1" u="none" strike="noStrike" cap="none" normalizeH="0" baseline="0">
                          <a:ln>
                            <a:noFill/>
                          </a:ln>
                          <a:solidFill>
                            <a:srgbClr val="FF3300"/>
                          </a:solidFill>
                          <a:effectLst/>
                          <a:latin typeface="Times New Roman" pitchFamily="18" charset="0"/>
                        </a:rPr>
                        <a:t>18</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a:ln>
                          <a:noFill/>
                        </a:ln>
                        <a:solidFill>
                          <a:srgbClr val="FF3300"/>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1" u="none" strike="noStrike" cap="none" normalizeH="0" baseline="0">
                          <a:ln>
                            <a:noFill/>
                          </a:ln>
                          <a:solidFill>
                            <a:srgbClr val="FF3300"/>
                          </a:solidFill>
                          <a:effectLst/>
                          <a:latin typeface="Times New Roman" pitchFamily="18" charset="0"/>
                        </a:rPr>
                        <a:t>6</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884" name="Text Box 96">
            <a:extLst>
              <a:ext uri="{FF2B5EF4-FFF2-40B4-BE49-F238E27FC236}">
                <a16:creationId xmlns:a16="http://schemas.microsoft.com/office/drawing/2014/main" id="{B722429F-38AB-44A0-84A5-9BE213EBE5B1}"/>
              </a:ext>
            </a:extLst>
          </p:cNvPr>
          <p:cNvSpPr txBox="1">
            <a:spLocks noChangeArrowheads="1"/>
          </p:cNvSpPr>
          <p:nvPr/>
        </p:nvSpPr>
        <p:spPr bwMode="auto">
          <a:xfrm>
            <a:off x="914400" y="52578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a:solidFill>
                  <a:srgbClr val="9900CC"/>
                </a:solidFill>
              </a:rPr>
              <a:t>počet bodů = (suma d</a:t>
            </a:r>
            <a:r>
              <a:rPr lang="cs-CZ" altLang="cs-CZ" baseline="-25000">
                <a:solidFill>
                  <a:srgbClr val="9900CC"/>
                </a:solidFill>
              </a:rPr>
              <a:t>max</a:t>
            </a:r>
            <a:r>
              <a:rPr lang="cs-CZ" altLang="cs-CZ">
                <a:solidFill>
                  <a:srgbClr val="9900CC"/>
                </a:solidFill>
              </a:rPr>
              <a:t> – suma d) / suma d</a:t>
            </a:r>
            <a:r>
              <a:rPr lang="cs-CZ" altLang="cs-CZ" baseline="-25000">
                <a:solidFill>
                  <a:srgbClr val="9900CC"/>
                </a:solidFill>
              </a:rPr>
              <a:t>max</a:t>
            </a:r>
            <a:endParaRPr lang="cs-CZ" altLang="cs-CZ">
              <a:solidFill>
                <a:srgbClr val="9900CC"/>
              </a:solidFill>
            </a:endParaRPr>
          </a:p>
        </p:txBody>
      </p:sp>
      <p:sp>
        <p:nvSpPr>
          <p:cNvPr id="34885" name="Text Box 97">
            <a:extLst>
              <a:ext uri="{FF2B5EF4-FFF2-40B4-BE49-F238E27FC236}">
                <a16:creationId xmlns:a16="http://schemas.microsoft.com/office/drawing/2014/main" id="{E4560E7C-3195-4721-96E0-FC59F3248B80}"/>
              </a:ext>
            </a:extLst>
          </p:cNvPr>
          <p:cNvSpPr txBox="1">
            <a:spLocks noChangeArrowheads="1"/>
          </p:cNvSpPr>
          <p:nvPr/>
        </p:nvSpPr>
        <p:spPr bwMode="auto">
          <a:xfrm>
            <a:off x="2133600" y="6019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a:solidFill>
                  <a:srgbClr val="0033CC"/>
                </a:solidFill>
              </a:rPr>
              <a:t>počet bodů = (18 - 6) / 18 = 0,67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a:extLst>
              <a:ext uri="{FF2B5EF4-FFF2-40B4-BE49-F238E27FC236}">
                <a16:creationId xmlns:a16="http://schemas.microsoft.com/office/drawing/2014/main" id="{E2E737CC-6AD8-47DA-A830-E22BB7F929F5}"/>
              </a:ext>
            </a:extLst>
          </p:cNvPr>
          <p:cNvSpPr>
            <a:spLocks noChangeArrowheads="1" noChangeShapeType="1" noTextEdit="1"/>
          </p:cNvSpPr>
          <p:nvPr/>
        </p:nvSpPr>
        <p:spPr bwMode="auto">
          <a:xfrm>
            <a:off x="90488" y="1143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35843" name="WordArt 3">
            <a:extLst>
              <a:ext uri="{FF2B5EF4-FFF2-40B4-BE49-F238E27FC236}">
                <a16:creationId xmlns:a16="http://schemas.microsoft.com/office/drawing/2014/main" id="{1A201A11-A21A-4DFB-96F5-96306D7B47CE}"/>
              </a:ext>
            </a:extLst>
          </p:cNvPr>
          <p:cNvSpPr>
            <a:spLocks noChangeArrowheads="1" noChangeShapeType="1" noTextEdit="1"/>
          </p:cNvSpPr>
          <p:nvPr/>
        </p:nvSpPr>
        <p:spPr bwMode="auto">
          <a:xfrm>
            <a:off x="838200" y="838200"/>
            <a:ext cx="73914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Úlohy uzavřené uspořádací</a:t>
            </a:r>
          </a:p>
        </p:txBody>
      </p:sp>
      <p:pic>
        <p:nvPicPr>
          <p:cNvPr id="35844" name="Picture 2">
            <a:extLst>
              <a:ext uri="{FF2B5EF4-FFF2-40B4-BE49-F238E27FC236}">
                <a16:creationId xmlns:a16="http://schemas.microsoft.com/office/drawing/2014/main" id="{9698DF2C-70D7-4EC8-84C7-564EBCAC0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420938"/>
            <a:ext cx="9182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a:extLst>
              <a:ext uri="{FF2B5EF4-FFF2-40B4-BE49-F238E27FC236}">
                <a16:creationId xmlns:a16="http://schemas.microsoft.com/office/drawing/2014/main" id="{EA338C69-EDC2-4235-A416-88BA48120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2600"/>
            <a:ext cx="914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circle(in)">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a:extLst>
              <a:ext uri="{FF2B5EF4-FFF2-40B4-BE49-F238E27FC236}">
                <a16:creationId xmlns:a16="http://schemas.microsoft.com/office/drawing/2014/main" id="{28A68483-6CE5-433D-BF63-2727306F316B}"/>
              </a:ext>
            </a:extLst>
          </p:cNvPr>
          <p:cNvSpPr>
            <a:spLocks noChangeArrowheads="1" noChangeShapeType="1" noTextEdit="1"/>
          </p:cNvSpPr>
          <p:nvPr/>
        </p:nvSpPr>
        <p:spPr bwMode="auto">
          <a:xfrm>
            <a:off x="468313" y="1571625"/>
            <a:ext cx="8304212" cy="3802063"/>
          </a:xfrm>
          <a:prstGeom prst="rect">
            <a:avLst/>
          </a:prstGeom>
        </p:spPr>
        <p:txBody>
          <a:bodyPr wrap="none" fromWordArt="1">
            <a:prstTxWarp prst="textSlantUp">
              <a:avLst>
                <a:gd name="adj" fmla="val 32056"/>
              </a:avLst>
            </a:prstTxWarp>
          </a:bodyPr>
          <a:lstStyle/>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Vyhodnocování úloh, analýza</a:t>
            </a:r>
          </a:p>
          <a:p>
            <a:pPr algn="ctr"/>
            <a:r>
              <a:rPr lang="cs-CZ"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jejich obtížnosti a citlivosti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ovéPole 1">
            <a:extLst>
              <a:ext uri="{FF2B5EF4-FFF2-40B4-BE49-F238E27FC236}">
                <a16:creationId xmlns:a16="http://schemas.microsoft.com/office/drawing/2014/main" id="{F8825CDE-D59F-438C-8961-E659838657E5}"/>
              </a:ext>
            </a:extLst>
          </p:cNvPr>
          <p:cNvSpPr txBox="1">
            <a:spLocks noChangeArrowheads="1"/>
          </p:cNvSpPr>
          <p:nvPr/>
        </p:nvSpPr>
        <p:spPr bwMode="auto">
          <a:xfrm>
            <a:off x="-11113" y="22225"/>
            <a:ext cx="64404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b="1"/>
              <a:t>Index obtížnosti:</a:t>
            </a:r>
            <a:endParaRPr lang="cs-CZ" altLang="cs-CZ"/>
          </a:p>
          <a:p>
            <a:pPr eaLnBrk="1" hangingPunct="1"/>
            <a:r>
              <a:rPr lang="cs-CZ" altLang="cs-CZ" b="1"/>
              <a:t>p = (x</a:t>
            </a:r>
            <a:r>
              <a:rPr lang="cs-CZ" altLang="cs-CZ" b="1" baseline="-25000"/>
              <a:t>S</a:t>
            </a:r>
            <a:r>
              <a:rPr lang="cs-CZ" altLang="cs-CZ" b="1"/>
              <a:t> / x) . 100  </a:t>
            </a:r>
            <a:r>
              <a:rPr lang="en-US" altLang="cs-CZ" b="1"/>
              <a:t>[</a:t>
            </a:r>
            <a:r>
              <a:rPr lang="cs-CZ" altLang="cs-CZ" b="1"/>
              <a:t>%</a:t>
            </a:r>
            <a:r>
              <a:rPr lang="en-US" altLang="cs-CZ" b="1"/>
              <a:t>] </a:t>
            </a:r>
            <a:endParaRPr lang="cs-CZ" altLang="cs-CZ"/>
          </a:p>
          <a:p>
            <a:pPr eaLnBrk="1" hangingPunct="1"/>
            <a:r>
              <a:rPr lang="cs-CZ" altLang="cs-CZ"/>
              <a:t>Vhodné úlohy:  p = </a:t>
            </a:r>
            <a:r>
              <a:rPr lang="en-US" altLang="cs-CZ"/>
              <a:t>&lt;</a:t>
            </a:r>
            <a:r>
              <a:rPr lang="cs-CZ" altLang="cs-CZ"/>
              <a:t>20,80</a:t>
            </a:r>
            <a:r>
              <a:rPr lang="en-US" altLang="cs-CZ"/>
              <a:t>&gt; </a:t>
            </a:r>
            <a:endParaRPr lang="cs-CZ" altLang="cs-CZ"/>
          </a:p>
          <a:p>
            <a:pPr eaLnBrk="1" hangingPunct="1"/>
            <a:r>
              <a:rPr lang="cs-CZ" altLang="cs-CZ"/>
              <a:t>Podezřelé úlohy:  p  </a:t>
            </a:r>
            <a:r>
              <a:rPr lang="en-US" altLang="cs-CZ"/>
              <a:t>&lt;</a:t>
            </a:r>
            <a:r>
              <a:rPr lang="cs-CZ" altLang="cs-CZ"/>
              <a:t> 20  a  p </a:t>
            </a:r>
            <a:r>
              <a:rPr lang="en-US" altLang="cs-CZ"/>
              <a:t>&gt;</a:t>
            </a:r>
            <a:r>
              <a:rPr lang="cs-CZ" altLang="cs-CZ"/>
              <a:t> 80</a:t>
            </a:r>
          </a:p>
          <a:p>
            <a:pPr eaLnBrk="1" hangingPunct="1"/>
            <a:r>
              <a:rPr lang="cs-CZ" altLang="cs-CZ"/>
              <a:t>Zakázané úlohy:  p  se blíží k 0</a:t>
            </a:r>
          </a:p>
          <a:p>
            <a:pPr eaLnBrk="1" hangingPunct="1"/>
            <a:r>
              <a:rPr lang="cs-CZ" altLang="cs-CZ" i="1"/>
              <a:t>Hodnota obtížnosti:</a:t>
            </a:r>
            <a:endParaRPr lang="cs-CZ" altLang="cs-CZ"/>
          </a:p>
          <a:p>
            <a:pPr eaLnBrk="1" hangingPunct="1"/>
            <a:r>
              <a:rPr lang="cs-CZ" altLang="cs-CZ" i="1"/>
              <a:t>q = 100 – p  </a:t>
            </a:r>
            <a:r>
              <a:rPr lang="en-US" altLang="cs-CZ" i="1"/>
              <a:t>[</a:t>
            </a:r>
            <a:r>
              <a:rPr lang="cs-CZ" altLang="cs-CZ" i="1"/>
              <a:t>%</a:t>
            </a:r>
            <a:r>
              <a:rPr lang="en-US" altLang="cs-CZ" i="1"/>
              <a:t>] </a:t>
            </a:r>
            <a:endParaRPr lang="cs-CZ" altLang="cs-CZ"/>
          </a:p>
          <a:p>
            <a:pPr eaLnBrk="1" hangingPunct="1"/>
            <a:endParaRPr lang="cs-CZ" altLang="cs-CZ"/>
          </a:p>
        </p:txBody>
      </p:sp>
      <p:sp>
        <p:nvSpPr>
          <p:cNvPr id="37891" name="TextovéPole 2">
            <a:extLst>
              <a:ext uri="{FF2B5EF4-FFF2-40B4-BE49-F238E27FC236}">
                <a16:creationId xmlns:a16="http://schemas.microsoft.com/office/drawing/2014/main" id="{40782747-E8C0-4E53-BC3A-A3E3999192AF}"/>
              </a:ext>
            </a:extLst>
          </p:cNvPr>
          <p:cNvSpPr txBox="1">
            <a:spLocks noChangeArrowheads="1"/>
          </p:cNvSpPr>
          <p:nvPr/>
        </p:nvSpPr>
        <p:spPr bwMode="auto">
          <a:xfrm>
            <a:off x="0" y="3262313"/>
            <a:ext cx="64436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b="1"/>
              <a:t>Koeficient ULI:</a:t>
            </a:r>
            <a:endParaRPr lang="cs-CZ" altLang="cs-CZ"/>
          </a:p>
          <a:p>
            <a:pPr eaLnBrk="1" hangingPunct="1"/>
            <a:r>
              <a:rPr lang="cs-CZ" altLang="cs-CZ" b="1"/>
              <a:t>d = (n</a:t>
            </a:r>
            <a:r>
              <a:rPr lang="cs-CZ" altLang="cs-CZ" b="1" baseline="-25000"/>
              <a:t>L</a:t>
            </a:r>
            <a:r>
              <a:rPr lang="cs-CZ" altLang="cs-CZ" b="1"/>
              <a:t> - n</a:t>
            </a:r>
            <a:r>
              <a:rPr lang="cs-CZ" altLang="cs-CZ" b="1" baseline="-25000"/>
              <a:t>H</a:t>
            </a:r>
            <a:r>
              <a:rPr lang="cs-CZ" altLang="cs-CZ" b="1"/>
              <a:t>) / 0,5 N </a:t>
            </a:r>
            <a:endParaRPr lang="cs-CZ" altLang="cs-CZ"/>
          </a:p>
          <a:p>
            <a:pPr eaLnBrk="1" hangingPunct="1"/>
            <a:r>
              <a:rPr lang="cs-CZ" altLang="cs-CZ" b="1" i="1"/>
              <a:t>d = </a:t>
            </a:r>
            <a:r>
              <a:rPr lang="en-US" altLang="cs-CZ" b="1" i="1"/>
              <a:t>&lt;</a:t>
            </a:r>
            <a:r>
              <a:rPr lang="cs-CZ" altLang="cs-CZ" b="1" i="1"/>
              <a:t>-1,1</a:t>
            </a:r>
            <a:r>
              <a:rPr lang="en-US" altLang="cs-CZ" b="1" i="1"/>
              <a:t>&gt; </a:t>
            </a:r>
            <a:endParaRPr lang="cs-CZ" altLang="cs-CZ"/>
          </a:p>
          <a:p>
            <a:pPr eaLnBrk="1" hangingPunct="1"/>
            <a:r>
              <a:rPr lang="cs-CZ" altLang="cs-CZ"/>
              <a:t>Vhodné úlohy: pro  p = </a:t>
            </a:r>
            <a:r>
              <a:rPr lang="en-US" altLang="cs-CZ"/>
              <a:t>&lt;</a:t>
            </a:r>
            <a:r>
              <a:rPr lang="cs-CZ" altLang="cs-CZ"/>
              <a:t>30,70</a:t>
            </a:r>
            <a:r>
              <a:rPr lang="en-US" altLang="cs-CZ"/>
              <a:t>&gt;</a:t>
            </a:r>
            <a:r>
              <a:rPr lang="cs-CZ" altLang="cs-CZ"/>
              <a:t> má být d </a:t>
            </a:r>
            <a:r>
              <a:rPr lang="en-US" altLang="cs-CZ"/>
              <a:t>&gt;</a:t>
            </a:r>
            <a:r>
              <a:rPr lang="cs-CZ" altLang="cs-CZ"/>
              <a:t> 0,25</a:t>
            </a:r>
          </a:p>
          <a:p>
            <a:pPr eaLnBrk="1" hangingPunct="1"/>
            <a:r>
              <a:rPr lang="cs-CZ" altLang="cs-CZ"/>
              <a:t>pro  p = </a:t>
            </a:r>
            <a:r>
              <a:rPr lang="en-US" altLang="cs-CZ"/>
              <a:t>&lt;</a:t>
            </a:r>
            <a:r>
              <a:rPr lang="cs-CZ" altLang="cs-CZ"/>
              <a:t>20,30</a:t>
            </a:r>
            <a:r>
              <a:rPr lang="en-US" altLang="cs-CZ"/>
              <a:t>&gt;</a:t>
            </a:r>
            <a:r>
              <a:rPr lang="cs-CZ" altLang="cs-CZ"/>
              <a:t> a </a:t>
            </a:r>
            <a:r>
              <a:rPr lang="en-US" altLang="cs-CZ"/>
              <a:t>&lt;70,80&gt; </a:t>
            </a:r>
            <a:r>
              <a:rPr lang="cs-CZ" altLang="cs-CZ"/>
              <a:t>má být d </a:t>
            </a:r>
            <a:r>
              <a:rPr lang="en-US" altLang="cs-CZ"/>
              <a:t>&gt;</a:t>
            </a:r>
            <a:r>
              <a:rPr lang="cs-CZ" altLang="cs-CZ"/>
              <a:t> 0,</a:t>
            </a:r>
            <a:r>
              <a:rPr lang="en-US" altLang="cs-CZ"/>
              <a:t>1</a:t>
            </a:r>
            <a:r>
              <a:rPr lang="cs-CZ" altLang="cs-CZ"/>
              <a:t>5</a:t>
            </a:r>
          </a:p>
          <a:p>
            <a:pPr eaLnBrk="1" hangingPunct="1"/>
            <a:r>
              <a:rPr lang="cs-CZ" altLang="cs-CZ"/>
              <a:t>Podezřelé úlohy:  </a:t>
            </a:r>
            <a:r>
              <a:rPr lang="en-US" altLang="cs-CZ"/>
              <a:t>d </a:t>
            </a:r>
            <a:r>
              <a:rPr lang="cs-CZ" altLang="cs-CZ"/>
              <a:t>= </a:t>
            </a:r>
            <a:r>
              <a:rPr lang="en-US" altLang="cs-CZ"/>
              <a:t>&lt;0;0,15&gt; </a:t>
            </a:r>
            <a:r>
              <a:rPr lang="cs-CZ" altLang="cs-CZ"/>
              <a:t>až </a:t>
            </a:r>
            <a:r>
              <a:rPr lang="en-US" altLang="cs-CZ"/>
              <a:t>&lt;0;0,25&gt; </a:t>
            </a:r>
            <a:endParaRPr lang="cs-CZ" altLang="cs-CZ"/>
          </a:p>
          <a:p>
            <a:pPr eaLnBrk="1" hangingPunct="1"/>
            <a:r>
              <a:rPr lang="cs-CZ" altLang="cs-CZ"/>
              <a:t>Zakázané úlohy:  </a:t>
            </a:r>
            <a:r>
              <a:rPr lang="en-US" altLang="cs-CZ"/>
              <a:t>d &lt; 0 </a:t>
            </a:r>
            <a:endParaRPr lang="cs-CZ" altLang="cs-CZ"/>
          </a:p>
          <a:p>
            <a:pPr eaLnBrk="1" hangingPunct="1"/>
            <a:endParaRPr lang="cs-CZ" alt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5">
            <a:extLst>
              <a:ext uri="{FF2B5EF4-FFF2-40B4-BE49-F238E27FC236}">
                <a16:creationId xmlns:a16="http://schemas.microsoft.com/office/drawing/2014/main" id="{3228EBDF-398B-415C-971D-C3C40942E430}"/>
              </a:ext>
            </a:extLst>
          </p:cNvPr>
          <p:cNvSpPr>
            <a:spLocks noChangeArrowheads="1" noChangeShapeType="1" noTextEdit="1"/>
          </p:cNvSpPr>
          <p:nvPr/>
        </p:nvSpPr>
        <p:spPr bwMode="auto">
          <a:xfrm>
            <a:off x="611188" y="985838"/>
            <a:ext cx="7772400" cy="571500"/>
          </a:xfrm>
          <a:prstGeom prst="rect">
            <a:avLst/>
          </a:prstGeom>
        </p:spPr>
        <p:txBody>
          <a:bodyPr wrap="none" fromWordArt="1">
            <a:prstTxWarp prst="textPlain">
              <a:avLst>
                <a:gd name="adj" fmla="val 50000"/>
              </a:avLst>
            </a:prstTxWarp>
          </a:bodyPr>
          <a:lstStyle/>
          <a:p>
            <a:pPr algn="ctr"/>
            <a:r>
              <a:rPr lang="cs-CZ"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Důležité otázky začínajícím autorům testů</a:t>
            </a:r>
          </a:p>
        </p:txBody>
      </p:sp>
      <p:sp>
        <p:nvSpPr>
          <p:cNvPr id="58371" name="Text Box 6">
            <a:extLst>
              <a:ext uri="{FF2B5EF4-FFF2-40B4-BE49-F238E27FC236}">
                <a16:creationId xmlns:a16="http://schemas.microsoft.com/office/drawing/2014/main" id="{9F14F5BA-265A-48ED-B9C7-0C0CFF0607B7}"/>
              </a:ext>
            </a:extLst>
          </p:cNvPr>
          <p:cNvSpPr txBox="1">
            <a:spLocks noChangeArrowheads="1"/>
          </p:cNvSpPr>
          <p:nvPr/>
        </p:nvSpPr>
        <p:spPr bwMode="auto">
          <a:xfrm>
            <a:off x="611188" y="1700213"/>
            <a:ext cx="741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Měří váš test to, co skutečně měřit má?</a:t>
            </a:r>
          </a:p>
        </p:txBody>
      </p:sp>
      <p:sp>
        <p:nvSpPr>
          <p:cNvPr id="38916" name="Text Box 7">
            <a:extLst>
              <a:ext uri="{FF2B5EF4-FFF2-40B4-BE49-F238E27FC236}">
                <a16:creationId xmlns:a16="http://schemas.microsoft.com/office/drawing/2014/main" id="{0DE11940-BEC1-407E-B268-7B3313C4E409}"/>
              </a:ext>
            </a:extLst>
          </p:cNvPr>
          <p:cNvSpPr txBox="1">
            <a:spLocks noChangeArrowheads="1"/>
          </p:cNvSpPr>
          <p:nvPr/>
        </p:nvSpPr>
        <p:spPr bwMode="auto">
          <a:xfrm>
            <a:off x="2411413" y="3213100"/>
            <a:ext cx="612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cs-CZ" sz="2000"/>
          </a:p>
        </p:txBody>
      </p:sp>
      <p:sp>
        <p:nvSpPr>
          <p:cNvPr id="58373" name="Text Box 8">
            <a:extLst>
              <a:ext uri="{FF2B5EF4-FFF2-40B4-BE49-F238E27FC236}">
                <a16:creationId xmlns:a16="http://schemas.microsoft.com/office/drawing/2014/main" id="{C6A5F375-0320-401C-B974-F0D4C39B499A}"/>
              </a:ext>
            </a:extLst>
          </p:cNvPr>
          <p:cNvSpPr txBox="1">
            <a:spLocks noChangeArrowheads="1"/>
          </p:cNvSpPr>
          <p:nvPr/>
        </p:nvSpPr>
        <p:spPr bwMode="auto">
          <a:xfrm>
            <a:off x="2195513" y="2530475"/>
            <a:ext cx="6337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2000"/>
              <a:t>Tj. znalosti (ne rychlopsaní, ne kvízové otázky).</a:t>
            </a:r>
          </a:p>
        </p:txBody>
      </p:sp>
      <p:pic>
        <p:nvPicPr>
          <p:cNvPr id="58374" name="Picture 10" descr="smiles100.gif">
            <a:extLst>
              <a:ext uri="{FF2B5EF4-FFF2-40B4-BE49-F238E27FC236}">
                <a16:creationId xmlns:a16="http://schemas.microsoft.com/office/drawing/2014/main" id="{A93A6CAC-008E-49E0-A70F-9A2FDFD5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495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BA0CB82F-E6CA-4DF3-8309-2D1D81E3B175}"/>
              </a:ext>
            </a:extLst>
          </p:cNvPr>
          <p:cNvSpPr txBox="1"/>
          <p:nvPr/>
        </p:nvSpPr>
        <p:spPr>
          <a:xfrm>
            <a:off x="611188" y="188640"/>
            <a:ext cx="7772400" cy="76944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cs-CZ" sz="44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rPr>
              <a:t>Zásady konstrukce</a:t>
            </a:r>
            <a:endParaRPr lang="en-GB" sz="44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 Box 3">
            <a:extLst>
              <a:ext uri="{FF2B5EF4-FFF2-40B4-BE49-F238E27FC236}">
                <a16:creationId xmlns:a16="http://schemas.microsoft.com/office/drawing/2014/main" id="{286A6C81-2000-4E76-84AA-1B11FDBCB990}"/>
              </a:ext>
            </a:extLst>
          </p:cNvPr>
          <p:cNvSpPr txBox="1">
            <a:spLocks noChangeArrowheads="1"/>
          </p:cNvSpPr>
          <p:nvPr/>
        </p:nvSpPr>
        <p:spPr bwMode="auto">
          <a:xfrm>
            <a:off x="539750" y="3649663"/>
            <a:ext cx="741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Nezjišťuje váš test především formálnosti a nepodstatné věci? </a:t>
            </a:r>
          </a:p>
        </p:txBody>
      </p:sp>
      <p:sp>
        <p:nvSpPr>
          <p:cNvPr id="10" name="Text Box 7">
            <a:extLst>
              <a:ext uri="{FF2B5EF4-FFF2-40B4-BE49-F238E27FC236}">
                <a16:creationId xmlns:a16="http://schemas.microsoft.com/office/drawing/2014/main" id="{3ECACD15-4A6E-4724-BEC5-1D0F3013BFAC}"/>
              </a:ext>
            </a:extLst>
          </p:cNvPr>
          <p:cNvSpPr txBox="1">
            <a:spLocks noChangeArrowheads="1"/>
          </p:cNvSpPr>
          <p:nvPr/>
        </p:nvSpPr>
        <p:spPr bwMode="auto">
          <a:xfrm>
            <a:off x="2411413" y="4738688"/>
            <a:ext cx="67325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2000" i="1"/>
              <a:t>Vyjmenujte prvních dvacet členů homologické řady alkanů a napište jejich chemické vzorce se všemi izomery.       </a:t>
            </a:r>
          </a:p>
        </p:txBody>
      </p:sp>
      <p:sp>
        <p:nvSpPr>
          <p:cNvPr id="11" name="Text Box 3">
            <a:extLst>
              <a:ext uri="{FF2B5EF4-FFF2-40B4-BE49-F238E27FC236}">
                <a16:creationId xmlns:a16="http://schemas.microsoft.com/office/drawing/2014/main" id="{4F81B1D8-CCA5-48F4-85E8-5371E066ABEA}"/>
              </a:ext>
            </a:extLst>
          </p:cNvPr>
          <p:cNvSpPr txBox="1">
            <a:spLocks noChangeArrowheads="1"/>
          </p:cNvSpPr>
          <p:nvPr/>
        </p:nvSpPr>
        <p:spPr bwMode="auto">
          <a:xfrm>
            <a:off x="0" y="5427663"/>
            <a:ext cx="867568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Obsahuje váš test adekvátní počet položek?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500"/>
                                        <p:tgtEl>
                                          <p:spTgt spid="58371"/>
                                        </p:tgtEl>
                                      </p:cBhvr>
                                    </p:animEffect>
                                  </p:childTnLst>
                                </p:cTn>
                              </p:par>
                              <p:par>
                                <p:cTn id="8" presetID="10" presetClass="entr" presetSubtype="0" fill="hold"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transition="in" filter="fade">
                                      <p:cBhvr>
                                        <p:cTn id="10" dur="500"/>
                                        <p:tgtEl>
                                          <p:spTgt spid="583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73"/>
                                        </p:tgtEl>
                                        <p:attrNameLst>
                                          <p:attrName>style.visibility</p:attrName>
                                        </p:attrNameLst>
                                      </p:cBhvr>
                                      <p:to>
                                        <p:strVal val="visible"/>
                                      </p:to>
                                    </p:set>
                                    <p:animEffect transition="in" filter="fade">
                                      <p:cBhvr>
                                        <p:cTn id="15" dur="500"/>
                                        <p:tgtEl>
                                          <p:spTgt spid="583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3"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2">
            <a:extLst>
              <a:ext uri="{FF2B5EF4-FFF2-40B4-BE49-F238E27FC236}">
                <a16:creationId xmlns:a16="http://schemas.microsoft.com/office/drawing/2014/main" id="{803B5DCF-4498-48AC-A913-E4814515B25E}"/>
              </a:ext>
            </a:extLst>
          </p:cNvPr>
          <p:cNvSpPr>
            <a:spLocks noChangeArrowheads="1" noChangeShapeType="1" noTextEdit="1"/>
          </p:cNvSpPr>
          <p:nvPr/>
        </p:nvSpPr>
        <p:spPr bwMode="auto">
          <a:xfrm>
            <a:off x="611188" y="404813"/>
            <a:ext cx="7772400" cy="571500"/>
          </a:xfrm>
          <a:prstGeom prst="rect">
            <a:avLst/>
          </a:prstGeom>
        </p:spPr>
        <p:txBody>
          <a:bodyPr wrap="none" fromWordArt="1">
            <a:prstTxWarp prst="textPlain">
              <a:avLst>
                <a:gd name="adj" fmla="val 50000"/>
              </a:avLst>
            </a:prstTxWarp>
          </a:bodyPr>
          <a:lstStyle/>
          <a:p>
            <a:pPr algn="ctr"/>
            <a:r>
              <a:rPr lang="cs-CZ"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Důležité otázky začínajícím autorům testů</a:t>
            </a:r>
          </a:p>
        </p:txBody>
      </p:sp>
      <p:sp>
        <p:nvSpPr>
          <p:cNvPr id="61443" name="Text Box 3">
            <a:extLst>
              <a:ext uri="{FF2B5EF4-FFF2-40B4-BE49-F238E27FC236}">
                <a16:creationId xmlns:a16="http://schemas.microsoft.com/office/drawing/2014/main" id="{762F5543-8A01-45CF-8E3E-9D52BD55D8BB}"/>
              </a:ext>
            </a:extLst>
          </p:cNvPr>
          <p:cNvSpPr txBox="1">
            <a:spLocks noChangeArrowheads="1"/>
          </p:cNvSpPr>
          <p:nvPr/>
        </p:nvSpPr>
        <p:spPr bwMode="auto">
          <a:xfrm>
            <a:off x="395288" y="1412875"/>
            <a:ext cx="8353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Jsou vámi navržené úlohy navzájem nezávislé? </a:t>
            </a:r>
          </a:p>
        </p:txBody>
      </p:sp>
      <p:sp>
        <p:nvSpPr>
          <p:cNvPr id="39940" name="Text Box 4">
            <a:extLst>
              <a:ext uri="{FF2B5EF4-FFF2-40B4-BE49-F238E27FC236}">
                <a16:creationId xmlns:a16="http://schemas.microsoft.com/office/drawing/2014/main" id="{61C543C1-10AA-4A33-A1BF-15207081DBB1}"/>
              </a:ext>
            </a:extLst>
          </p:cNvPr>
          <p:cNvSpPr txBox="1">
            <a:spLocks noChangeArrowheads="1"/>
          </p:cNvSpPr>
          <p:nvPr/>
        </p:nvSpPr>
        <p:spPr bwMode="auto">
          <a:xfrm>
            <a:off x="2411413" y="2924175"/>
            <a:ext cx="612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cs-CZ" sz="2000"/>
          </a:p>
        </p:txBody>
      </p:sp>
      <p:sp>
        <p:nvSpPr>
          <p:cNvPr id="61446" name="Text Box 9">
            <a:extLst>
              <a:ext uri="{FF2B5EF4-FFF2-40B4-BE49-F238E27FC236}">
                <a16:creationId xmlns:a16="http://schemas.microsoft.com/office/drawing/2014/main" id="{40958A21-9868-4D39-A5BB-CE5AAA95A3B2}"/>
              </a:ext>
            </a:extLst>
          </p:cNvPr>
          <p:cNvSpPr txBox="1">
            <a:spLocks noChangeArrowheads="1"/>
          </p:cNvSpPr>
          <p:nvPr/>
        </p:nvSpPr>
        <p:spPr bwMode="auto">
          <a:xfrm>
            <a:off x="611188" y="2162175"/>
            <a:ext cx="792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2000" i="1"/>
              <a:t>Vypočítejte úlohu č. 1 a výsledek dosaďte do vzorce v úloze č. 2.</a:t>
            </a:r>
          </a:p>
        </p:txBody>
      </p:sp>
      <p:sp>
        <p:nvSpPr>
          <p:cNvPr id="7" name="Text Box 3">
            <a:extLst>
              <a:ext uri="{FF2B5EF4-FFF2-40B4-BE49-F238E27FC236}">
                <a16:creationId xmlns:a16="http://schemas.microsoft.com/office/drawing/2014/main" id="{48672D5A-A2F2-4DAD-B005-BA5970224321}"/>
              </a:ext>
            </a:extLst>
          </p:cNvPr>
          <p:cNvSpPr txBox="1">
            <a:spLocks noChangeArrowheads="1"/>
          </p:cNvSpPr>
          <p:nvPr/>
        </p:nvSpPr>
        <p:spPr bwMode="auto">
          <a:xfrm>
            <a:off x="395288" y="2589213"/>
            <a:ext cx="82788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Neobsahují úlohy vašeho testu nezamýšlené nápovědy? </a:t>
            </a:r>
          </a:p>
        </p:txBody>
      </p:sp>
      <p:sp>
        <p:nvSpPr>
          <p:cNvPr id="8" name="Text Box 9">
            <a:extLst>
              <a:ext uri="{FF2B5EF4-FFF2-40B4-BE49-F238E27FC236}">
                <a16:creationId xmlns:a16="http://schemas.microsoft.com/office/drawing/2014/main" id="{64426F93-E974-4AC6-B8D3-3D85CB85D8A9}"/>
              </a:ext>
            </a:extLst>
          </p:cNvPr>
          <p:cNvSpPr txBox="1">
            <a:spLocks noChangeArrowheads="1"/>
          </p:cNvSpPr>
          <p:nvPr/>
        </p:nvSpPr>
        <p:spPr bwMode="auto">
          <a:xfrm>
            <a:off x="3995738" y="3292475"/>
            <a:ext cx="21605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600" b="1">
                <a:solidFill>
                  <a:srgbClr val="000066"/>
                </a:solidFill>
              </a:rPr>
              <a:t>Která látka patří mezi disacharidy?</a:t>
            </a:r>
          </a:p>
          <a:p>
            <a:pPr eaLnBrk="1" hangingPunct="1">
              <a:spcBef>
                <a:spcPct val="50000"/>
              </a:spcBef>
              <a:buFontTx/>
              <a:buNone/>
            </a:pPr>
            <a:r>
              <a:rPr lang="cs-CZ" altLang="cs-CZ" sz="1600" b="1">
                <a:solidFill>
                  <a:srgbClr val="000066"/>
                </a:solidFill>
              </a:rPr>
              <a:t>a) glukóza</a:t>
            </a:r>
          </a:p>
          <a:p>
            <a:pPr eaLnBrk="1" hangingPunct="1">
              <a:spcBef>
                <a:spcPct val="50000"/>
              </a:spcBef>
              <a:buFontTx/>
              <a:buNone/>
            </a:pPr>
            <a:r>
              <a:rPr lang="cs-CZ" altLang="cs-CZ" sz="1600" b="1">
                <a:solidFill>
                  <a:srgbClr val="000066"/>
                </a:solidFill>
              </a:rPr>
              <a:t>b) ribóza</a:t>
            </a:r>
          </a:p>
          <a:p>
            <a:pPr eaLnBrk="1" hangingPunct="1">
              <a:spcBef>
                <a:spcPct val="50000"/>
              </a:spcBef>
              <a:buFontTx/>
              <a:buNone/>
            </a:pPr>
            <a:r>
              <a:rPr lang="cs-CZ" altLang="cs-CZ" sz="1600" b="1">
                <a:solidFill>
                  <a:srgbClr val="000066"/>
                </a:solidFill>
              </a:rPr>
              <a:t>c) maltóza</a:t>
            </a:r>
          </a:p>
          <a:p>
            <a:pPr eaLnBrk="1" hangingPunct="1">
              <a:spcBef>
                <a:spcPct val="50000"/>
              </a:spcBef>
              <a:buFontTx/>
              <a:buNone/>
            </a:pPr>
            <a:r>
              <a:rPr lang="cs-CZ" altLang="cs-CZ" sz="1600" b="1">
                <a:solidFill>
                  <a:srgbClr val="000066"/>
                </a:solidFill>
              </a:rPr>
              <a:t>d) fruktóza</a:t>
            </a:r>
          </a:p>
        </p:txBody>
      </p:sp>
      <p:sp>
        <p:nvSpPr>
          <p:cNvPr id="9" name="Text Box 10">
            <a:extLst>
              <a:ext uri="{FF2B5EF4-FFF2-40B4-BE49-F238E27FC236}">
                <a16:creationId xmlns:a16="http://schemas.microsoft.com/office/drawing/2014/main" id="{4FA2CED3-B35B-4077-8B5A-B84BC7464905}"/>
              </a:ext>
            </a:extLst>
          </p:cNvPr>
          <p:cNvSpPr txBox="1">
            <a:spLocks noChangeArrowheads="1"/>
          </p:cNvSpPr>
          <p:nvPr/>
        </p:nvSpPr>
        <p:spPr bwMode="auto">
          <a:xfrm>
            <a:off x="6372225" y="3292475"/>
            <a:ext cx="2160588"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600" b="1">
                <a:solidFill>
                  <a:srgbClr val="FF0000"/>
                </a:solidFill>
              </a:rPr>
              <a:t>Který z následujících disacharidů je neredukující?</a:t>
            </a:r>
          </a:p>
          <a:p>
            <a:pPr eaLnBrk="1" hangingPunct="1">
              <a:spcBef>
                <a:spcPct val="50000"/>
              </a:spcBef>
              <a:buFontTx/>
              <a:buNone/>
            </a:pPr>
            <a:r>
              <a:rPr lang="cs-CZ" altLang="cs-CZ" sz="1600" b="1">
                <a:solidFill>
                  <a:srgbClr val="FF0000"/>
                </a:solidFill>
              </a:rPr>
              <a:t>a) laktóza</a:t>
            </a:r>
          </a:p>
          <a:p>
            <a:pPr eaLnBrk="1" hangingPunct="1">
              <a:spcBef>
                <a:spcPct val="50000"/>
              </a:spcBef>
              <a:buFontTx/>
              <a:buNone/>
            </a:pPr>
            <a:r>
              <a:rPr lang="cs-CZ" altLang="cs-CZ" sz="1600" b="1">
                <a:solidFill>
                  <a:srgbClr val="FF0000"/>
                </a:solidFill>
              </a:rPr>
              <a:t>b) maltóza</a:t>
            </a:r>
          </a:p>
          <a:p>
            <a:pPr eaLnBrk="1" hangingPunct="1">
              <a:spcBef>
                <a:spcPct val="50000"/>
              </a:spcBef>
              <a:buFontTx/>
              <a:buNone/>
            </a:pPr>
            <a:r>
              <a:rPr lang="cs-CZ" altLang="cs-CZ" sz="1600" b="1">
                <a:solidFill>
                  <a:srgbClr val="FF0000"/>
                </a:solidFill>
              </a:rPr>
              <a:t>c) sacharóza</a:t>
            </a:r>
          </a:p>
          <a:p>
            <a:pPr eaLnBrk="1" hangingPunct="1">
              <a:spcBef>
                <a:spcPct val="50000"/>
              </a:spcBef>
              <a:buFontTx/>
              <a:buNone/>
            </a:pPr>
            <a:endParaRPr lang="cs-CZ" altLang="cs-CZ" sz="1600" b="1">
              <a:solidFill>
                <a:srgbClr val="FF0000"/>
              </a:solidFill>
            </a:endParaRPr>
          </a:p>
        </p:txBody>
      </p:sp>
      <p:sp>
        <p:nvSpPr>
          <p:cNvPr id="10" name="Text Box 3">
            <a:extLst>
              <a:ext uri="{FF2B5EF4-FFF2-40B4-BE49-F238E27FC236}">
                <a16:creationId xmlns:a16="http://schemas.microsoft.com/office/drawing/2014/main" id="{D2E90C9F-FBE2-4F75-AC14-B83013028327}"/>
              </a:ext>
            </a:extLst>
          </p:cNvPr>
          <p:cNvSpPr txBox="1">
            <a:spLocks noChangeArrowheads="1"/>
          </p:cNvSpPr>
          <p:nvPr/>
        </p:nvSpPr>
        <p:spPr bwMode="auto">
          <a:xfrm>
            <a:off x="574675" y="5360988"/>
            <a:ext cx="7920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Neobsahují vaše testy chytáky?</a:t>
            </a:r>
          </a:p>
        </p:txBody>
      </p:sp>
      <p:pic>
        <p:nvPicPr>
          <p:cNvPr id="11" name="Picture 8" descr="mousetrap">
            <a:extLst>
              <a:ext uri="{FF2B5EF4-FFF2-40B4-BE49-F238E27FC236}">
                <a16:creationId xmlns:a16="http://schemas.microsoft.com/office/drawing/2014/main" id="{95339748-E0D9-4831-976C-3A24F6830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302250"/>
            <a:ext cx="14398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fade">
                                      <p:cBhvr>
                                        <p:cTn id="12" dur="500"/>
                                        <p:tgtEl>
                                          <p:spTgt spid="61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a:extLst>
              <a:ext uri="{FF2B5EF4-FFF2-40B4-BE49-F238E27FC236}">
                <a16:creationId xmlns:a16="http://schemas.microsoft.com/office/drawing/2014/main" id="{32270EF4-37C3-45D6-A32B-80EA0D436978}"/>
              </a:ext>
            </a:extLst>
          </p:cNvPr>
          <p:cNvSpPr>
            <a:spLocks noChangeArrowheads="1" noChangeShapeType="1" noTextEdit="1"/>
          </p:cNvSpPr>
          <p:nvPr/>
        </p:nvSpPr>
        <p:spPr bwMode="auto">
          <a:xfrm>
            <a:off x="611188" y="404813"/>
            <a:ext cx="7772400" cy="571500"/>
          </a:xfrm>
          <a:prstGeom prst="rect">
            <a:avLst/>
          </a:prstGeom>
        </p:spPr>
        <p:txBody>
          <a:bodyPr wrap="none" fromWordArt="1">
            <a:prstTxWarp prst="textPlain">
              <a:avLst>
                <a:gd name="adj" fmla="val 50000"/>
              </a:avLst>
            </a:prstTxWarp>
          </a:bodyPr>
          <a:lstStyle/>
          <a:p>
            <a:pPr algn="ctr"/>
            <a:r>
              <a:rPr lang="cs-CZ"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Důležité otázky začínajícím autorům testů</a:t>
            </a:r>
          </a:p>
        </p:txBody>
      </p:sp>
      <p:sp>
        <p:nvSpPr>
          <p:cNvPr id="68611" name="Text Box 3">
            <a:extLst>
              <a:ext uri="{FF2B5EF4-FFF2-40B4-BE49-F238E27FC236}">
                <a16:creationId xmlns:a16="http://schemas.microsoft.com/office/drawing/2014/main" id="{8FC38414-0555-4344-A0A1-01D6F25D6A44}"/>
              </a:ext>
            </a:extLst>
          </p:cNvPr>
          <p:cNvSpPr txBox="1">
            <a:spLocks noChangeArrowheads="1"/>
          </p:cNvSpPr>
          <p:nvPr/>
        </p:nvSpPr>
        <p:spPr bwMode="auto">
          <a:xfrm>
            <a:off x="539750" y="1412875"/>
            <a:ext cx="79200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Jsou zadání vašich úloh srozumitelná nejen pro vás, ale i pro vaše žáky?</a:t>
            </a:r>
          </a:p>
        </p:txBody>
      </p:sp>
      <p:sp>
        <p:nvSpPr>
          <p:cNvPr id="40964" name="Text Box 4">
            <a:extLst>
              <a:ext uri="{FF2B5EF4-FFF2-40B4-BE49-F238E27FC236}">
                <a16:creationId xmlns:a16="http://schemas.microsoft.com/office/drawing/2014/main" id="{027FEEE1-9164-461D-B0B6-99C3A849D59D}"/>
              </a:ext>
            </a:extLst>
          </p:cNvPr>
          <p:cNvSpPr txBox="1">
            <a:spLocks noChangeArrowheads="1"/>
          </p:cNvSpPr>
          <p:nvPr/>
        </p:nvSpPr>
        <p:spPr bwMode="auto">
          <a:xfrm>
            <a:off x="2411413" y="2924175"/>
            <a:ext cx="612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cs-CZ" sz="2000"/>
          </a:p>
        </p:txBody>
      </p:sp>
      <p:sp>
        <p:nvSpPr>
          <p:cNvPr id="68613" name="Text Box 5">
            <a:extLst>
              <a:ext uri="{FF2B5EF4-FFF2-40B4-BE49-F238E27FC236}">
                <a16:creationId xmlns:a16="http://schemas.microsoft.com/office/drawing/2014/main" id="{36B1C220-6CDF-4976-AAB0-AB7602C64CA3}"/>
              </a:ext>
            </a:extLst>
          </p:cNvPr>
          <p:cNvSpPr txBox="1">
            <a:spLocks noChangeArrowheads="1"/>
          </p:cNvSpPr>
          <p:nvPr/>
        </p:nvSpPr>
        <p:spPr bwMode="auto">
          <a:xfrm>
            <a:off x="611188" y="2490788"/>
            <a:ext cx="7772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2000"/>
              <a:t>Tam, kde je možné dvojí výklad nalézt (např. dvojí zápor), ho žáci vždy najdou. </a:t>
            </a:r>
          </a:p>
        </p:txBody>
      </p:sp>
      <p:sp>
        <p:nvSpPr>
          <p:cNvPr id="7" name="Text Box 3">
            <a:extLst>
              <a:ext uri="{FF2B5EF4-FFF2-40B4-BE49-F238E27FC236}">
                <a16:creationId xmlns:a16="http://schemas.microsoft.com/office/drawing/2014/main" id="{2C7B103A-66C1-4D3E-9E58-3025231820DA}"/>
              </a:ext>
            </a:extLst>
          </p:cNvPr>
          <p:cNvSpPr txBox="1">
            <a:spLocks noChangeArrowheads="1"/>
          </p:cNvSpPr>
          <p:nvPr/>
        </p:nvSpPr>
        <p:spPr bwMode="auto">
          <a:xfrm>
            <a:off x="528638" y="3506788"/>
            <a:ext cx="835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Je váš test primárně určen opravdu k měření výsledků výuky?</a:t>
            </a:r>
          </a:p>
        </p:txBody>
      </p:sp>
      <p:sp>
        <p:nvSpPr>
          <p:cNvPr id="8" name="Text Box 5">
            <a:extLst>
              <a:ext uri="{FF2B5EF4-FFF2-40B4-BE49-F238E27FC236}">
                <a16:creationId xmlns:a16="http://schemas.microsoft.com/office/drawing/2014/main" id="{57ABADFD-B992-4C46-9AE3-B2B42447C660}"/>
              </a:ext>
            </a:extLst>
          </p:cNvPr>
          <p:cNvSpPr txBox="1">
            <a:spLocks noChangeArrowheads="1"/>
          </p:cNvSpPr>
          <p:nvPr/>
        </p:nvSpPr>
        <p:spPr bwMode="auto">
          <a:xfrm>
            <a:off x="611188" y="4597400"/>
            <a:ext cx="77724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2000"/>
              <a:t>Není pomstou </a:t>
            </a:r>
            <a:r>
              <a:rPr lang="cs-CZ" altLang="cs-CZ" sz="2000" i="1"/>
              <a:t>(„Protože zlobíte, budete psát každou hodinu písemku“)</a:t>
            </a:r>
          </a:p>
          <a:p>
            <a:pPr eaLnBrk="1" hangingPunct="1">
              <a:spcBef>
                <a:spcPct val="50000"/>
              </a:spcBef>
              <a:buFont typeface="Wingdings" panose="05000000000000000000" pitchFamily="2" charset="2"/>
              <a:buChar char="Ø"/>
            </a:pPr>
            <a:r>
              <a:rPr lang="cs-CZ" altLang="cs-CZ" sz="2000"/>
              <a:t>Není vycpávkou volného času </a:t>
            </a:r>
            <a:r>
              <a:rPr lang="cs-CZ" altLang="cs-CZ" sz="2000" i="1"/>
              <a:t>(„Tak si </a:t>
            </a:r>
            <a:r>
              <a:rPr lang="cs-CZ" altLang="cs-CZ" sz="2000" i="1" u="sng"/>
              <a:t>třeba</a:t>
            </a:r>
            <a:r>
              <a:rPr lang="cs-CZ" altLang="cs-CZ" sz="2000" i="1"/>
              <a:t> příště napíšeme …“)</a:t>
            </a:r>
          </a:p>
        </p:txBody>
      </p:sp>
      <p:sp>
        <p:nvSpPr>
          <p:cNvPr id="9" name="Text Box 3">
            <a:extLst>
              <a:ext uri="{FF2B5EF4-FFF2-40B4-BE49-F238E27FC236}">
                <a16:creationId xmlns:a16="http://schemas.microsoft.com/office/drawing/2014/main" id="{39D49B0F-081B-4C41-99A2-3BC6C99DB5CA}"/>
              </a:ext>
            </a:extLst>
          </p:cNvPr>
          <p:cNvSpPr txBox="1">
            <a:spLocks noChangeArrowheads="1"/>
          </p:cNvSpPr>
          <p:nvPr/>
        </p:nvSpPr>
        <p:spPr bwMode="auto">
          <a:xfrm>
            <a:off x="498475" y="5659438"/>
            <a:ext cx="835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b="1">
                <a:solidFill>
                  <a:srgbClr val="000066"/>
                </a:solidFill>
              </a:rPr>
              <a:t>Přikládáte výsledkům svých testů adekvátní význam?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fade">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fade">
                                      <p:cBhvr>
                                        <p:cTn id="12" dur="500"/>
                                        <p:tgtEl>
                                          <p:spTgt spid="68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3"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29166179-4CAB-4396-9041-9D2CF6B0E21E}"/>
              </a:ext>
            </a:extLst>
          </p:cNvPr>
          <p:cNvSpPr>
            <a:spLocks noChangeArrowheads="1" noChangeShapeType="1" noTextEdit="1"/>
          </p:cNvSpPr>
          <p:nvPr/>
        </p:nvSpPr>
        <p:spPr bwMode="auto">
          <a:xfrm>
            <a:off x="838200" y="304800"/>
            <a:ext cx="7315200" cy="685800"/>
          </a:xfrm>
          <a:prstGeom prst="rect">
            <a:avLst/>
          </a:prstGeom>
        </p:spPr>
        <p:txBody>
          <a:bodyPr wrap="none" fromWordArt="1">
            <a:prstTxWarp prst="textPlain">
              <a:avLst>
                <a:gd name="adj" fmla="val 50000"/>
              </a:avLst>
            </a:prstTxWarp>
          </a:bodyPr>
          <a:lstStyle/>
          <a:p>
            <a:pPr algn="ctr"/>
            <a:r>
              <a:rPr lang="cs-CZ"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Vlastnosti didaktických testů</a:t>
            </a:r>
          </a:p>
        </p:txBody>
      </p:sp>
      <p:sp>
        <p:nvSpPr>
          <p:cNvPr id="11267" name="Text Box 3">
            <a:extLst>
              <a:ext uri="{FF2B5EF4-FFF2-40B4-BE49-F238E27FC236}">
                <a16:creationId xmlns:a16="http://schemas.microsoft.com/office/drawing/2014/main" id="{12481943-F8CB-4EAE-A109-EB0496495D07}"/>
              </a:ext>
            </a:extLst>
          </p:cNvPr>
          <p:cNvSpPr txBox="1">
            <a:spLocks noChangeArrowheads="1"/>
          </p:cNvSpPr>
          <p:nvPr/>
        </p:nvSpPr>
        <p:spPr bwMode="auto">
          <a:xfrm>
            <a:off x="422275" y="1020763"/>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2800" i="1">
                <a:latin typeface="Garamond" panose="02020404030301010803" pitchFamily="18" charset="0"/>
              </a:rPr>
              <a:t>Didaktický test = nástroj systematického měření výsledků výuky</a:t>
            </a:r>
          </a:p>
        </p:txBody>
      </p:sp>
      <p:sp>
        <p:nvSpPr>
          <p:cNvPr id="11268" name="WordArt 5">
            <a:extLst>
              <a:ext uri="{FF2B5EF4-FFF2-40B4-BE49-F238E27FC236}">
                <a16:creationId xmlns:a16="http://schemas.microsoft.com/office/drawing/2014/main" id="{C8ACDDC7-BEDD-4FDB-ACEA-41E10FAD477F}"/>
              </a:ext>
            </a:extLst>
          </p:cNvPr>
          <p:cNvSpPr>
            <a:spLocks noChangeArrowheads="1" noChangeShapeType="1" noTextEdit="1"/>
          </p:cNvSpPr>
          <p:nvPr/>
        </p:nvSpPr>
        <p:spPr bwMode="auto">
          <a:xfrm rot="1302249">
            <a:off x="4700945" y="4388095"/>
            <a:ext cx="4272461" cy="1741633"/>
          </a:xfrm>
          <a:prstGeom prst="rect">
            <a:avLst/>
          </a:prstGeom>
        </p:spPr>
        <p:txBody>
          <a:bodyPr wrap="none" fromWordArt="1">
            <a:prstTxWarp prst="textDeflate">
              <a:avLst>
                <a:gd name="adj" fmla="val 26227"/>
              </a:avLst>
            </a:prstTxWarp>
          </a:bodyPr>
          <a:lstStyle/>
          <a:p>
            <a:pPr algn="ctr">
              <a:defRPr/>
            </a:pPr>
            <a:r>
              <a:rPr lang="cs-CZ" sz="5400" kern="10" dirty="0">
                <a:ln w="25400">
                  <a:solidFill>
                    <a:srgbClr val="000000"/>
                  </a:solidFill>
                  <a:round/>
                  <a:headEnd/>
                  <a:tailEnd/>
                </a:ln>
                <a:solidFill>
                  <a:srgbClr val="FF0000"/>
                </a:solidFill>
                <a:latin typeface="Impact"/>
                <a:cs typeface="+mn-cs"/>
              </a:rPr>
              <a:t>Validita</a:t>
            </a:r>
          </a:p>
          <a:p>
            <a:pPr marL="571500" indent="-571500" algn="ctr">
              <a:buFont typeface="Wingdings" panose="05000000000000000000" pitchFamily="2" charset="2"/>
              <a:buChar char="Ø"/>
              <a:defRPr/>
            </a:pPr>
            <a:r>
              <a:rPr lang="cs-CZ" sz="3600" kern="10" dirty="0">
                <a:ln w="25400">
                  <a:solidFill>
                    <a:srgbClr val="000000"/>
                  </a:solidFill>
                  <a:round/>
                  <a:headEnd/>
                  <a:tailEnd/>
                </a:ln>
                <a:solidFill>
                  <a:srgbClr val="FF0000"/>
                </a:solidFill>
                <a:latin typeface="Impact"/>
                <a:cs typeface="+mn-cs"/>
              </a:rPr>
              <a:t>Obsahová</a:t>
            </a:r>
          </a:p>
          <a:p>
            <a:pPr marL="571500" indent="-571500" algn="ctr">
              <a:buFont typeface="Wingdings" panose="05000000000000000000" pitchFamily="2" charset="2"/>
              <a:buChar char="Ø"/>
              <a:defRPr/>
            </a:pPr>
            <a:r>
              <a:rPr lang="cs-CZ" sz="3600" kern="10" dirty="0" err="1">
                <a:ln w="25400">
                  <a:solidFill>
                    <a:srgbClr val="000000"/>
                  </a:solidFill>
                  <a:round/>
                  <a:headEnd/>
                  <a:tailEnd/>
                </a:ln>
                <a:solidFill>
                  <a:srgbClr val="FF0000"/>
                </a:solidFill>
                <a:latin typeface="Impact"/>
                <a:cs typeface="+mn-cs"/>
              </a:rPr>
              <a:t>konstruktová</a:t>
            </a:r>
            <a:endParaRPr lang="cs-CZ" sz="3600" kern="10" dirty="0">
              <a:ln w="25400">
                <a:solidFill>
                  <a:srgbClr val="000000"/>
                </a:solidFill>
                <a:round/>
                <a:headEnd/>
                <a:tailEnd/>
              </a:ln>
              <a:solidFill>
                <a:srgbClr val="FF0000"/>
              </a:solidFill>
              <a:latin typeface="Impact"/>
              <a:cs typeface="+mn-cs"/>
            </a:endParaRPr>
          </a:p>
        </p:txBody>
      </p:sp>
      <p:sp>
        <p:nvSpPr>
          <p:cNvPr id="11269" name="WordArt 6">
            <a:extLst>
              <a:ext uri="{FF2B5EF4-FFF2-40B4-BE49-F238E27FC236}">
                <a16:creationId xmlns:a16="http://schemas.microsoft.com/office/drawing/2014/main" id="{0D0ABA12-7E62-431B-9C45-65D6AECBF16F}"/>
              </a:ext>
            </a:extLst>
          </p:cNvPr>
          <p:cNvSpPr>
            <a:spLocks noChangeArrowheads="1" noChangeShapeType="1" noTextEdit="1"/>
          </p:cNvSpPr>
          <p:nvPr/>
        </p:nvSpPr>
        <p:spPr bwMode="auto">
          <a:xfrm rot="-994385">
            <a:off x="900113" y="4529138"/>
            <a:ext cx="2819400" cy="1066800"/>
          </a:xfrm>
          <a:prstGeom prst="rect">
            <a:avLst/>
          </a:prstGeom>
        </p:spPr>
        <p:txBody>
          <a:bodyPr wrap="none" fromWordArt="1">
            <a:prstTxWarp prst="textDeflate">
              <a:avLst>
                <a:gd name="adj" fmla="val 26227"/>
              </a:avLst>
            </a:prstTxWarp>
          </a:bodyPr>
          <a:lstStyle/>
          <a:p>
            <a:pPr algn="ctr"/>
            <a:r>
              <a:rPr lang="cs-CZ" sz="3600" kern="10">
                <a:ln w="25400">
                  <a:solidFill>
                    <a:srgbClr val="000000"/>
                  </a:solidFill>
                  <a:round/>
                  <a:headEnd/>
                  <a:tailEnd/>
                </a:ln>
                <a:solidFill>
                  <a:srgbClr val="FF00FF"/>
                </a:solidFill>
                <a:latin typeface="Impact" panose="020B0806030902050204" pitchFamily="34" charset="0"/>
              </a:rPr>
              <a:t>reliabilita</a:t>
            </a:r>
          </a:p>
        </p:txBody>
      </p:sp>
      <p:sp>
        <p:nvSpPr>
          <p:cNvPr id="11270" name="WordArt 7">
            <a:extLst>
              <a:ext uri="{FF2B5EF4-FFF2-40B4-BE49-F238E27FC236}">
                <a16:creationId xmlns:a16="http://schemas.microsoft.com/office/drawing/2014/main" id="{930C301D-C47C-4AE9-BFC8-626349DF3CAA}"/>
              </a:ext>
            </a:extLst>
          </p:cNvPr>
          <p:cNvSpPr>
            <a:spLocks noChangeArrowheads="1" noChangeShapeType="1" noTextEdit="1"/>
          </p:cNvSpPr>
          <p:nvPr/>
        </p:nvSpPr>
        <p:spPr bwMode="auto">
          <a:xfrm rot="1125050">
            <a:off x="5181600" y="2363788"/>
            <a:ext cx="2971800" cy="1143000"/>
          </a:xfrm>
          <a:prstGeom prst="rect">
            <a:avLst/>
          </a:prstGeom>
        </p:spPr>
        <p:txBody>
          <a:bodyPr wrap="none" fromWordArt="1">
            <a:prstTxWarp prst="textDeflate">
              <a:avLst>
                <a:gd name="adj" fmla="val 26227"/>
              </a:avLst>
            </a:prstTxWarp>
          </a:bodyPr>
          <a:lstStyle/>
          <a:p>
            <a:pPr algn="ctr"/>
            <a:r>
              <a:rPr lang="cs-CZ" sz="3600" kern="10">
                <a:ln w="25400">
                  <a:solidFill>
                    <a:srgbClr val="000000"/>
                  </a:solidFill>
                  <a:round/>
                  <a:headEnd/>
                  <a:tailEnd/>
                </a:ln>
                <a:solidFill>
                  <a:srgbClr val="FF7C80"/>
                </a:solidFill>
                <a:latin typeface="Impact" panose="020B0806030902050204" pitchFamily="34" charset="0"/>
              </a:rPr>
              <a:t>objektivita</a:t>
            </a:r>
          </a:p>
        </p:txBody>
      </p:sp>
      <p:sp>
        <p:nvSpPr>
          <p:cNvPr id="11271" name="WordArt 8">
            <a:extLst>
              <a:ext uri="{FF2B5EF4-FFF2-40B4-BE49-F238E27FC236}">
                <a16:creationId xmlns:a16="http://schemas.microsoft.com/office/drawing/2014/main" id="{F64BFBC4-DFFF-4BA6-ACD7-752AF766BE1A}"/>
              </a:ext>
            </a:extLst>
          </p:cNvPr>
          <p:cNvSpPr>
            <a:spLocks noChangeArrowheads="1" noChangeShapeType="1" noTextEdit="1"/>
          </p:cNvSpPr>
          <p:nvPr/>
        </p:nvSpPr>
        <p:spPr bwMode="auto">
          <a:xfrm rot="-814146">
            <a:off x="685800" y="2168525"/>
            <a:ext cx="3276600" cy="1066800"/>
          </a:xfrm>
          <a:prstGeom prst="rect">
            <a:avLst/>
          </a:prstGeom>
        </p:spPr>
        <p:txBody>
          <a:bodyPr wrap="none" fromWordArt="1">
            <a:prstTxWarp prst="textDeflate">
              <a:avLst>
                <a:gd name="adj" fmla="val 26227"/>
              </a:avLst>
            </a:prstTxWarp>
          </a:bodyPr>
          <a:lstStyle/>
          <a:p>
            <a:pPr algn="ctr"/>
            <a:r>
              <a:rPr lang="cs-CZ" sz="3600" kern="10">
                <a:ln w="25400">
                  <a:solidFill>
                    <a:srgbClr val="000000"/>
                  </a:solidFill>
                  <a:round/>
                  <a:headEnd/>
                  <a:tailEnd/>
                </a:ln>
                <a:solidFill>
                  <a:srgbClr val="FF99CC"/>
                </a:solidFill>
                <a:latin typeface="Impact" panose="020B0806030902050204" pitchFamily="34" charset="0"/>
              </a:rPr>
              <a:t>praktičnost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fade">
                                      <p:cBhvr>
                                        <p:cTn id="15" dur="500"/>
                                        <p:tgtEl>
                                          <p:spTgt spid="112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fade">
                                      <p:cBhvr>
                                        <p:cTn id="20" dur="500"/>
                                        <p:tgtEl>
                                          <p:spTgt spid="112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500"/>
                                        <p:tgtEl>
                                          <p:spTgt spid="112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visible"/>
                                      </p:to>
                                    </p:set>
                                    <p:animEffect transition="in" filter="fade">
                                      <p:cBhvr>
                                        <p:cTn id="3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FFFFFF"/>
            </a:gs>
          </a:gsLst>
          <a:path path="rect">
            <a:fillToRect r="100000" b="100000"/>
          </a:path>
        </a:gradFill>
        <a:effectLst/>
      </p:bgPr>
    </p:bg>
    <p:spTree>
      <p:nvGrpSpPr>
        <p:cNvPr id="1" name=""/>
        <p:cNvGrpSpPr/>
        <p:nvPr/>
      </p:nvGrpSpPr>
      <p:grpSpPr>
        <a:xfrm>
          <a:off x="0" y="0"/>
          <a:ext cx="0" cy="0"/>
          <a:chOff x="0" y="0"/>
          <a:chExt cx="0" cy="0"/>
        </a:xfrm>
      </p:grpSpPr>
      <p:sp>
        <p:nvSpPr>
          <p:cNvPr id="6146" name="WordArt 4">
            <a:extLst>
              <a:ext uri="{FF2B5EF4-FFF2-40B4-BE49-F238E27FC236}">
                <a16:creationId xmlns:a16="http://schemas.microsoft.com/office/drawing/2014/main" id="{EE6927AF-CE3D-4335-8B7D-568009A11183}"/>
              </a:ext>
            </a:extLst>
          </p:cNvPr>
          <p:cNvSpPr>
            <a:spLocks noChangeArrowheads="1" noChangeShapeType="1" noTextEdit="1"/>
          </p:cNvSpPr>
          <p:nvPr/>
        </p:nvSpPr>
        <p:spPr bwMode="auto">
          <a:xfrm>
            <a:off x="234950" y="584200"/>
            <a:ext cx="8674100"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Obsahová validita</a:t>
            </a:r>
          </a:p>
        </p:txBody>
      </p:sp>
      <p:graphicFrame>
        <p:nvGraphicFramePr>
          <p:cNvPr id="11420" name="Group 156">
            <a:extLst>
              <a:ext uri="{FF2B5EF4-FFF2-40B4-BE49-F238E27FC236}">
                <a16:creationId xmlns:a16="http://schemas.microsoft.com/office/drawing/2014/main" id="{E5AEF50F-4B35-4DC1-A0D0-C0FE31CBD5DB}"/>
              </a:ext>
            </a:extLst>
          </p:cNvPr>
          <p:cNvGraphicFramePr>
            <a:graphicFrameLocks noGrp="1"/>
          </p:cNvGraphicFramePr>
          <p:nvPr>
            <p:ph type="tbl" idx="1"/>
          </p:nvPr>
        </p:nvGraphicFramePr>
        <p:xfrm>
          <a:off x="228600" y="1447800"/>
          <a:ext cx="8686800" cy="4343402"/>
        </p:xfrm>
        <a:graphic>
          <a:graphicData uri="http://schemas.openxmlformats.org/drawingml/2006/table">
            <a:tbl>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9448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rgbClr val="FF3300"/>
                          </a:solidFill>
                          <a:effectLst/>
                          <a:latin typeface="Times New Roman" pitchFamily="18" charset="0"/>
                        </a:rPr>
                        <a:t>Téma</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FF3300"/>
                          </a:solidFill>
                          <a:effectLst/>
                          <a:latin typeface="Times New Roman" pitchFamily="18" charset="0"/>
                        </a:rPr>
                        <a:t>Hodiny výuky</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FF3300"/>
                          </a:solidFill>
                          <a:effectLst/>
                          <a:latin typeface="Times New Roman" pitchFamily="18" charset="0"/>
                        </a:rPr>
                        <a:t>Váha v</a:t>
                      </a:r>
                      <a:r>
                        <a:rPr kumimoji="0" lang="cs-CZ" sz="2800" b="1" i="0" u="none" strike="noStrike" cap="none" normalizeH="0" baseline="-25000">
                          <a:ln>
                            <a:noFill/>
                          </a:ln>
                          <a:solidFill>
                            <a:srgbClr val="FF3300"/>
                          </a:solidFill>
                          <a:effectLst/>
                          <a:latin typeface="Times New Roman" pitchFamily="18" charset="0"/>
                        </a:rPr>
                        <a:t>1</a:t>
                      </a:r>
                      <a:endParaRPr kumimoji="0" lang="cs-CZ" sz="2800" b="1" i="0" u="none" strike="noStrike" cap="none" normalizeH="0" baseline="0">
                        <a:ln>
                          <a:noFill/>
                        </a:ln>
                        <a:solidFill>
                          <a:srgbClr val="FF3300"/>
                        </a:solidFill>
                        <a:effectLst/>
                        <a:latin typeface="Times New Roman"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6000" b="1" i="0" u="none" strike="noStrike" cap="none" normalizeH="0" baseline="0" dirty="0">
                        <a:ln>
                          <a:noFill/>
                        </a:ln>
                        <a:solidFill>
                          <a:srgbClr val="FF3300"/>
                        </a:solidFill>
                        <a:effectLst/>
                        <a:latin typeface="Times New Roman" pitchFamily="18" charset="0"/>
                      </a:endParaRPr>
                    </a:p>
                  </a:txBody>
                  <a:tcPr marT="45716" marB="4571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rgbClr val="FF3300"/>
                          </a:solidFill>
                          <a:effectLst/>
                          <a:latin typeface="Times New Roman" pitchFamily="18" charset="0"/>
                        </a:rPr>
                        <a:t>Počet úloh</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655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6</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5</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5</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II.</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2,5 </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III.</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12</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4</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10</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10</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IV.</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9</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7,5 </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7</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suma</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30</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10</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33CC"/>
                        </a:solidFill>
                        <a:effectLst/>
                        <a:latin typeface="Times New Roman"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25</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199" name="Line 82">
            <a:extLst>
              <a:ext uri="{FF2B5EF4-FFF2-40B4-BE49-F238E27FC236}">
                <a16:creationId xmlns:a16="http://schemas.microsoft.com/office/drawing/2014/main" id="{8E419898-D7CC-4158-8C72-F9DD169AFEEC}"/>
              </a:ext>
            </a:extLst>
          </p:cNvPr>
          <p:cNvSpPr>
            <a:spLocks noChangeShapeType="1"/>
          </p:cNvSpPr>
          <p:nvPr/>
        </p:nvSpPr>
        <p:spPr bwMode="auto">
          <a:xfrm>
            <a:off x="6858000" y="45720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200" name="Line 83">
            <a:extLst>
              <a:ext uri="{FF2B5EF4-FFF2-40B4-BE49-F238E27FC236}">
                <a16:creationId xmlns:a16="http://schemas.microsoft.com/office/drawing/2014/main" id="{6715FFD7-F7F0-4196-98FD-7856DA8689E2}"/>
              </a:ext>
            </a:extLst>
          </p:cNvPr>
          <p:cNvSpPr>
            <a:spLocks noChangeShapeType="1"/>
          </p:cNvSpPr>
          <p:nvPr/>
        </p:nvSpPr>
        <p:spPr bwMode="auto">
          <a:xfrm flipV="1">
            <a:off x="6858000" y="3200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201" name="TextovéPole 7">
            <a:extLst>
              <a:ext uri="{FF2B5EF4-FFF2-40B4-BE49-F238E27FC236}">
                <a16:creationId xmlns:a16="http://schemas.microsoft.com/office/drawing/2014/main" id="{611316FD-F551-437A-8FDC-E6F85F94DAC5}"/>
              </a:ext>
            </a:extLst>
          </p:cNvPr>
          <p:cNvSpPr txBox="1">
            <a:spLocks noChangeArrowheads="1"/>
          </p:cNvSpPr>
          <p:nvPr/>
        </p:nvSpPr>
        <p:spPr bwMode="auto">
          <a:xfrm>
            <a:off x="285750" y="6072188"/>
            <a:ext cx="864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b="1"/>
              <a:t>Jeden bod za KAŽDOU úlohu (Chráska)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100000">
              <a:srgbClr val="FFFFFF"/>
            </a:gs>
          </a:gsLst>
          <a:path path="rect">
            <a:fillToRect r="100000" b="100000"/>
          </a:path>
        </a:gradFill>
        <a:effectLst/>
      </p:bgPr>
    </p:bg>
    <p:spTree>
      <p:nvGrpSpPr>
        <p:cNvPr id="1" name=""/>
        <p:cNvGrpSpPr/>
        <p:nvPr/>
      </p:nvGrpSpPr>
      <p:grpSpPr>
        <a:xfrm>
          <a:off x="0" y="0"/>
          <a:ext cx="0" cy="0"/>
          <a:chOff x="0" y="0"/>
          <a:chExt cx="0" cy="0"/>
        </a:xfrm>
      </p:grpSpPr>
      <p:sp>
        <p:nvSpPr>
          <p:cNvPr id="7170" name="WordArt 4">
            <a:extLst>
              <a:ext uri="{FF2B5EF4-FFF2-40B4-BE49-F238E27FC236}">
                <a16:creationId xmlns:a16="http://schemas.microsoft.com/office/drawing/2014/main" id="{71E225B8-E7D0-4CF0-A2DF-B7629FCFF920}"/>
              </a:ext>
            </a:extLst>
          </p:cNvPr>
          <p:cNvSpPr>
            <a:spLocks noChangeArrowheads="1" noChangeShapeType="1" noTextEdit="1"/>
          </p:cNvSpPr>
          <p:nvPr/>
        </p:nvSpPr>
        <p:spPr bwMode="auto">
          <a:xfrm>
            <a:off x="228600" y="620713"/>
            <a:ext cx="8686800"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Konstruktová validita</a:t>
            </a:r>
          </a:p>
        </p:txBody>
      </p:sp>
      <p:graphicFrame>
        <p:nvGraphicFramePr>
          <p:cNvPr id="13503" name="Group 191">
            <a:extLst>
              <a:ext uri="{FF2B5EF4-FFF2-40B4-BE49-F238E27FC236}">
                <a16:creationId xmlns:a16="http://schemas.microsoft.com/office/drawing/2014/main" id="{0C9E1872-E73F-4902-A19E-46F22C58FA00}"/>
              </a:ext>
            </a:extLst>
          </p:cNvPr>
          <p:cNvGraphicFramePr>
            <a:graphicFrameLocks noGrp="1"/>
          </p:cNvGraphicFramePr>
          <p:nvPr>
            <p:ph type="tbl" idx="1"/>
          </p:nvPr>
        </p:nvGraphicFramePr>
        <p:xfrm>
          <a:off x="228600" y="1600200"/>
          <a:ext cx="8686800" cy="3657600"/>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78593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5181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rgbClr val="FF3300"/>
                          </a:solidFill>
                          <a:effectLst/>
                          <a:latin typeface="Times New Roman" pitchFamily="18" charset="0"/>
                        </a:rPr>
                        <a:t>Téma</a:t>
                      </a:r>
                    </a:p>
                  </a:txBody>
                  <a:tcPr marT="45711" marB="4571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FF3300"/>
                          </a:solidFill>
                          <a:effectLst/>
                          <a:latin typeface="Times New Roman" pitchFamily="18" charset="0"/>
                        </a:rPr>
                        <a:t>Počet úloh</a:t>
                      </a:r>
                    </a:p>
                  </a:txBody>
                  <a:tcPr marT="45711" marB="4571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FF3300"/>
                          </a:solidFill>
                          <a:effectLst/>
                          <a:latin typeface="Times New Roman" pitchFamily="18" charset="0"/>
                        </a:rPr>
                        <a:t>Operační úroveň</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Times New Roman" pitchFamily="18" charset="0"/>
                      </a:endParaRP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FF3300"/>
                          </a:solidFill>
                          <a:effectLst/>
                          <a:latin typeface="Times New Roman" pitchFamily="18" charset="0"/>
                        </a:rPr>
                        <a:t>Počet úloh</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472983">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rgbClr val="FF3300"/>
                          </a:solidFill>
                          <a:effectLst/>
                          <a:latin typeface="Times New Roman" pitchFamily="18" charset="0"/>
                        </a:rPr>
                        <a:t>Nižší</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rgbClr val="FF3300"/>
                          </a:solidFill>
                          <a:effectLst/>
                          <a:latin typeface="Times New Roman" pitchFamily="18" charset="0"/>
                        </a:rPr>
                        <a:t>Vyšší</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rgbClr val="FF3300"/>
                          </a:solidFill>
                          <a:effectLst/>
                          <a:latin typeface="Times New Roman" pitchFamily="18" charset="0"/>
                        </a:rPr>
                        <a:t>Nižší</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rgbClr val="FF3300"/>
                          </a:solidFill>
                          <a:effectLst/>
                          <a:latin typeface="Times New Roman" pitchFamily="18" charset="0"/>
                        </a:rPr>
                        <a:t>Vyšší</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5</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II.</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III.</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10</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6,7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IV.</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2,3</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4,7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2</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Times New Roman" pitchFamily="18" charset="0"/>
                        </a:rPr>
                        <a:t>5</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suma</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25</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33CC"/>
                        </a:solidFill>
                        <a:effectLst/>
                        <a:latin typeface="Times New Roman" pitchFamily="18" charset="0"/>
                      </a:endParaRP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33CC"/>
                        </a:solidFill>
                        <a:effectLst/>
                        <a:latin typeface="Times New Roman" pitchFamily="18" charset="0"/>
                      </a:endParaRP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8</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rgbClr val="0033CC"/>
                          </a:solidFill>
                          <a:effectLst/>
                          <a:latin typeface="Times New Roman" pitchFamily="18" charset="0"/>
                        </a:rPr>
                        <a:t>17</a:t>
                      </a:r>
                    </a:p>
                  </a:txBody>
                  <a:tcPr marT="45711" marB="4571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1C5242DA-6734-4381-A4A6-3AB99DE3DE05}"/>
              </a:ext>
            </a:extLst>
          </p:cNvPr>
          <p:cNvSpPr>
            <a:spLocks noGrp="1"/>
          </p:cNvSpPr>
          <p:nvPr>
            <p:ph type="title"/>
          </p:nvPr>
        </p:nvSpPr>
        <p:spPr>
          <a:xfrm>
            <a:off x="0" y="-26988"/>
            <a:ext cx="9144000" cy="1143001"/>
          </a:xfrm>
        </p:spPr>
        <p:txBody>
          <a:bodyPr/>
          <a:lstStyle/>
          <a:p>
            <a:r>
              <a:rPr lang="cs-CZ" altLang="cs-CZ"/>
              <a:t>Bloomova taxonomie kognitivních cílů</a:t>
            </a:r>
            <a:br>
              <a:rPr lang="cs-CZ" altLang="cs-CZ"/>
            </a:br>
            <a:r>
              <a:rPr lang="cs-CZ" altLang="cs-CZ"/>
              <a:t>(a její revize)</a:t>
            </a:r>
          </a:p>
        </p:txBody>
      </p:sp>
      <p:sp>
        <p:nvSpPr>
          <p:cNvPr id="4" name="TextovéPole 3">
            <a:extLst>
              <a:ext uri="{FF2B5EF4-FFF2-40B4-BE49-F238E27FC236}">
                <a16:creationId xmlns:a16="http://schemas.microsoft.com/office/drawing/2014/main" id="{F6CA9648-506B-479C-8778-0C34197F9BC5}"/>
              </a:ext>
            </a:extLst>
          </p:cNvPr>
          <p:cNvSpPr txBox="1">
            <a:spLocks noChangeArrowheads="1"/>
          </p:cNvSpPr>
          <p:nvPr/>
        </p:nvSpPr>
        <p:spPr bwMode="auto">
          <a:xfrm>
            <a:off x="9525" y="1743075"/>
            <a:ext cx="4491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Úloha na nižší kognitivní operace</a:t>
            </a:r>
          </a:p>
        </p:txBody>
      </p:sp>
      <p:sp>
        <p:nvSpPr>
          <p:cNvPr id="5" name="TextovéPole 4">
            <a:extLst>
              <a:ext uri="{FF2B5EF4-FFF2-40B4-BE49-F238E27FC236}">
                <a16:creationId xmlns:a16="http://schemas.microsoft.com/office/drawing/2014/main" id="{3E874876-BD2F-4932-BAFA-BBEEF04B11B7}"/>
              </a:ext>
            </a:extLst>
          </p:cNvPr>
          <p:cNvSpPr txBox="1">
            <a:spLocks noChangeArrowheads="1"/>
          </p:cNvSpPr>
          <p:nvPr/>
        </p:nvSpPr>
        <p:spPr bwMode="auto">
          <a:xfrm>
            <a:off x="152400" y="1162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3200" b="1"/>
              <a:t>Základní východisko</a:t>
            </a:r>
          </a:p>
        </p:txBody>
      </p:sp>
      <p:sp>
        <p:nvSpPr>
          <p:cNvPr id="6" name="TextovéPole 5">
            <a:extLst>
              <a:ext uri="{FF2B5EF4-FFF2-40B4-BE49-F238E27FC236}">
                <a16:creationId xmlns:a16="http://schemas.microsoft.com/office/drawing/2014/main" id="{B1FFFD78-BE17-4362-BC79-4BD2415117E8}"/>
              </a:ext>
            </a:extLst>
          </p:cNvPr>
          <p:cNvSpPr txBox="1">
            <a:spLocks noChangeArrowheads="1"/>
          </p:cNvSpPr>
          <p:nvPr/>
        </p:nvSpPr>
        <p:spPr bwMode="auto">
          <a:xfrm>
            <a:off x="4618038" y="1738313"/>
            <a:ext cx="4491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cs-CZ" altLang="cs-CZ"/>
              <a:t>Úloha na vyšší kognitivní operace</a:t>
            </a:r>
          </a:p>
        </p:txBody>
      </p:sp>
      <p:sp>
        <p:nvSpPr>
          <p:cNvPr id="7" name="Text Box 2">
            <a:extLst>
              <a:ext uri="{FF2B5EF4-FFF2-40B4-BE49-F238E27FC236}">
                <a16:creationId xmlns:a16="http://schemas.microsoft.com/office/drawing/2014/main" id="{2FECD511-06FB-427F-BAB1-96B1E9BE7B1B}"/>
              </a:ext>
            </a:extLst>
          </p:cNvPr>
          <p:cNvSpPr txBox="1">
            <a:spLocks noChangeArrowheads="1"/>
          </p:cNvSpPr>
          <p:nvPr/>
        </p:nvSpPr>
        <p:spPr bwMode="auto">
          <a:xfrm>
            <a:off x="4727575" y="2205038"/>
            <a:ext cx="4381500" cy="465296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Aft>
                <a:spcPts val="800"/>
              </a:spcAft>
            </a:pPr>
            <a:r>
              <a:rPr lang="cs-CZ" altLang="cs-CZ" sz="1600" b="1"/>
              <a:t>Učební situace</a:t>
            </a:r>
            <a:r>
              <a:rPr lang="cs-CZ" altLang="cs-CZ" sz="1600"/>
              <a:t>: </a:t>
            </a:r>
            <a:r>
              <a:rPr lang="cs-CZ" altLang="cs-CZ" sz="1600" i="1"/>
              <a:t>Učitel rozdělí třídu na tři skupiny podle řad. Náhodně vylosuje, která ze skupin bude začínat a v jakém směru se budou střídat. Učitel vždy pokládá příslušné skupině otázku. Za každou správně zodpovězenou otázku má skupina bod. Skupina při položení otázky má možnost jakkoli mez sebou komunikovat, učitel vyžaduje jednu konečnou odpověď na příslušnou otázku. Všichni žáci ve skupině, která první obdrží deset bodů, získávají hodnocení výborně</a:t>
            </a:r>
            <a:r>
              <a:rPr lang="cs-CZ" altLang="cs-CZ" sz="1600"/>
              <a:t>. Která z nabízených organizačních forem výuky nejlépe vystihuje učební situaci (zakroužkujte)?</a:t>
            </a:r>
          </a:p>
          <a:p>
            <a:pPr algn="just">
              <a:spcAft>
                <a:spcPts val="500"/>
              </a:spcAft>
              <a:buFont typeface="Times New Roman" panose="02020603050405020304" pitchFamily="18" charset="0"/>
              <a:buChar char="1"/>
            </a:pPr>
            <a:r>
              <a:rPr lang="cs-CZ" altLang="cs-CZ" sz="1600"/>
              <a:t>Hromadná – individuální</a:t>
            </a:r>
          </a:p>
          <a:p>
            <a:pPr>
              <a:buFont typeface="Times New Roman" panose="02020603050405020304" pitchFamily="18" charset="0"/>
              <a:buChar char="2"/>
            </a:pPr>
            <a:r>
              <a:rPr lang="cs-CZ" altLang="cs-CZ" sz="1600"/>
              <a:t>Hromadná – kooperativní</a:t>
            </a:r>
          </a:p>
          <a:p>
            <a:pPr>
              <a:buFont typeface="Times New Roman" panose="02020603050405020304" pitchFamily="18" charset="0"/>
              <a:buChar char="3"/>
            </a:pPr>
            <a:r>
              <a:rPr lang="cs-CZ" altLang="cs-CZ" sz="1600"/>
              <a:t>Hromadná - kompetetivní</a:t>
            </a:r>
          </a:p>
          <a:p>
            <a:pPr>
              <a:buFont typeface="Times New Roman" panose="02020603050405020304" pitchFamily="18" charset="0"/>
              <a:buChar char="4"/>
            </a:pPr>
            <a:r>
              <a:rPr lang="cs-CZ" altLang="cs-CZ" sz="1600"/>
              <a:t>Skupinová – individuální</a:t>
            </a:r>
          </a:p>
          <a:p>
            <a:pPr>
              <a:buFont typeface="Times New Roman" panose="02020603050405020304" pitchFamily="18" charset="0"/>
              <a:buChar char="5"/>
            </a:pPr>
            <a:r>
              <a:rPr lang="cs-CZ" altLang="cs-CZ" sz="1600"/>
              <a:t>Skupinová – kooperativní</a:t>
            </a:r>
          </a:p>
          <a:p>
            <a:pPr>
              <a:spcAft>
                <a:spcPts val="500"/>
              </a:spcAft>
              <a:buFont typeface="Times New Roman" panose="02020603050405020304" pitchFamily="18" charset="0"/>
              <a:buChar char="6"/>
            </a:pPr>
            <a:r>
              <a:rPr lang="cs-CZ" altLang="cs-CZ" sz="1600"/>
              <a:t>Skupinová - kompetetivní</a:t>
            </a:r>
            <a:endParaRPr lang="cs-CZ" altLang="cs-CZ" sz="2800">
              <a:latin typeface="Arial" panose="020B0604020202020204" pitchFamily="34" charset="0"/>
            </a:endParaRPr>
          </a:p>
        </p:txBody>
      </p:sp>
      <p:sp>
        <p:nvSpPr>
          <p:cNvPr id="8" name="TextovéPole 7">
            <a:extLst>
              <a:ext uri="{FF2B5EF4-FFF2-40B4-BE49-F238E27FC236}">
                <a16:creationId xmlns:a16="http://schemas.microsoft.com/office/drawing/2014/main" id="{1B3A5523-B6FF-4028-A451-F2D815C89736}"/>
              </a:ext>
            </a:extLst>
          </p:cNvPr>
          <p:cNvSpPr txBox="1">
            <a:spLocks noChangeArrowheads="1"/>
          </p:cNvSpPr>
          <p:nvPr/>
        </p:nvSpPr>
        <p:spPr bwMode="auto">
          <a:xfrm>
            <a:off x="9525" y="2205038"/>
            <a:ext cx="449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600" b="1"/>
              <a:t>Úloha: </a:t>
            </a:r>
            <a:r>
              <a:rPr lang="cs-CZ" altLang="cs-CZ" sz="1600" i="1"/>
              <a:t>Definujte (popište, vysvětlete, charakterizujte), co je to kooperativní forma výuky.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a:extLst>
              <a:ext uri="{FF2B5EF4-FFF2-40B4-BE49-F238E27FC236}">
                <a16:creationId xmlns:a16="http://schemas.microsoft.com/office/drawing/2014/main" id="{9536784A-96A2-4B1D-84AF-1E0D1AD79FFA}"/>
              </a:ext>
            </a:extLst>
          </p:cNvPr>
          <p:cNvSpPr>
            <a:spLocks noChangeArrowheads="1" noChangeShapeType="1" noTextEdit="1"/>
          </p:cNvSpPr>
          <p:nvPr/>
        </p:nvSpPr>
        <p:spPr bwMode="auto">
          <a:xfrm>
            <a:off x="104775" y="228600"/>
            <a:ext cx="8886825"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Konstrukce testu - základní druhy testových úloh</a:t>
            </a:r>
          </a:p>
        </p:txBody>
      </p:sp>
      <p:sp>
        <p:nvSpPr>
          <p:cNvPr id="18435" name="AutoShape 3">
            <a:extLst>
              <a:ext uri="{FF2B5EF4-FFF2-40B4-BE49-F238E27FC236}">
                <a16:creationId xmlns:a16="http://schemas.microsoft.com/office/drawing/2014/main" id="{51492D5B-D956-4C7C-8D0B-63FD4A564CC9}"/>
              </a:ext>
            </a:extLst>
          </p:cNvPr>
          <p:cNvSpPr>
            <a:spLocks noChangeArrowheads="1"/>
          </p:cNvSpPr>
          <p:nvPr/>
        </p:nvSpPr>
        <p:spPr bwMode="auto">
          <a:xfrm>
            <a:off x="228600" y="2209800"/>
            <a:ext cx="1600200" cy="5334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otevřené</a:t>
            </a:r>
          </a:p>
        </p:txBody>
      </p:sp>
      <p:sp>
        <p:nvSpPr>
          <p:cNvPr id="18436" name="AutoShape 5">
            <a:extLst>
              <a:ext uri="{FF2B5EF4-FFF2-40B4-BE49-F238E27FC236}">
                <a16:creationId xmlns:a16="http://schemas.microsoft.com/office/drawing/2014/main" id="{A9C1F2FC-E08F-487E-990E-9AE83C40EDF0}"/>
              </a:ext>
            </a:extLst>
          </p:cNvPr>
          <p:cNvSpPr>
            <a:spLocks noChangeArrowheads="1"/>
          </p:cNvSpPr>
          <p:nvPr/>
        </p:nvSpPr>
        <p:spPr bwMode="auto">
          <a:xfrm>
            <a:off x="2286000" y="1295400"/>
            <a:ext cx="1600200" cy="6858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se širokou</a:t>
            </a:r>
          </a:p>
          <a:p>
            <a:pPr algn="ctr" eaLnBrk="1" hangingPunct="1"/>
            <a:r>
              <a:rPr lang="cs-CZ" altLang="cs-CZ" sz="2000" b="1"/>
              <a:t> odpovědí</a:t>
            </a:r>
          </a:p>
        </p:txBody>
      </p:sp>
      <p:sp>
        <p:nvSpPr>
          <p:cNvPr id="18437" name="AutoShape 6">
            <a:extLst>
              <a:ext uri="{FF2B5EF4-FFF2-40B4-BE49-F238E27FC236}">
                <a16:creationId xmlns:a16="http://schemas.microsoft.com/office/drawing/2014/main" id="{BA1DD122-A4B4-45A2-B59C-9CD2E08862F3}"/>
              </a:ext>
            </a:extLst>
          </p:cNvPr>
          <p:cNvSpPr>
            <a:spLocks noChangeArrowheads="1"/>
          </p:cNvSpPr>
          <p:nvPr/>
        </p:nvSpPr>
        <p:spPr bwMode="auto">
          <a:xfrm>
            <a:off x="2286000" y="3048000"/>
            <a:ext cx="1600200" cy="6858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se stručnou</a:t>
            </a:r>
          </a:p>
          <a:p>
            <a:pPr algn="ctr" eaLnBrk="1" hangingPunct="1"/>
            <a:r>
              <a:rPr lang="cs-CZ" altLang="cs-CZ" sz="2000" b="1"/>
              <a:t> odpovědí</a:t>
            </a:r>
          </a:p>
        </p:txBody>
      </p:sp>
      <p:sp>
        <p:nvSpPr>
          <p:cNvPr id="18438" name="AutoShape 7">
            <a:extLst>
              <a:ext uri="{FF2B5EF4-FFF2-40B4-BE49-F238E27FC236}">
                <a16:creationId xmlns:a16="http://schemas.microsoft.com/office/drawing/2014/main" id="{1D01A6BD-7CD7-4ABC-8E0A-D97BA11490A0}"/>
              </a:ext>
            </a:extLst>
          </p:cNvPr>
          <p:cNvSpPr>
            <a:spLocks noChangeArrowheads="1"/>
          </p:cNvSpPr>
          <p:nvPr/>
        </p:nvSpPr>
        <p:spPr bwMode="auto">
          <a:xfrm>
            <a:off x="4343400" y="990600"/>
            <a:ext cx="2085975" cy="5334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1. nestrukturované</a:t>
            </a:r>
          </a:p>
        </p:txBody>
      </p:sp>
      <p:sp>
        <p:nvSpPr>
          <p:cNvPr id="18439" name="AutoShape 8">
            <a:extLst>
              <a:ext uri="{FF2B5EF4-FFF2-40B4-BE49-F238E27FC236}">
                <a16:creationId xmlns:a16="http://schemas.microsoft.com/office/drawing/2014/main" id="{6E5D81CC-6A5C-494D-A864-339186E7D2A1}"/>
              </a:ext>
            </a:extLst>
          </p:cNvPr>
          <p:cNvSpPr>
            <a:spLocks noChangeArrowheads="1"/>
          </p:cNvSpPr>
          <p:nvPr/>
        </p:nvSpPr>
        <p:spPr bwMode="auto">
          <a:xfrm>
            <a:off x="4343400" y="1828800"/>
            <a:ext cx="1905000" cy="5334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se strukturou</a:t>
            </a:r>
          </a:p>
        </p:txBody>
      </p:sp>
      <p:sp>
        <p:nvSpPr>
          <p:cNvPr id="18440" name="AutoShape 9">
            <a:extLst>
              <a:ext uri="{FF2B5EF4-FFF2-40B4-BE49-F238E27FC236}">
                <a16:creationId xmlns:a16="http://schemas.microsoft.com/office/drawing/2014/main" id="{DF923C28-F944-4F80-82CD-51E80D38445A}"/>
              </a:ext>
            </a:extLst>
          </p:cNvPr>
          <p:cNvSpPr>
            <a:spLocks noChangeArrowheads="1"/>
          </p:cNvSpPr>
          <p:nvPr/>
        </p:nvSpPr>
        <p:spPr bwMode="auto">
          <a:xfrm>
            <a:off x="6858000" y="1371600"/>
            <a:ext cx="1905000" cy="5334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2. vymezenou</a:t>
            </a:r>
          </a:p>
        </p:txBody>
      </p:sp>
      <p:sp>
        <p:nvSpPr>
          <p:cNvPr id="18441" name="AutoShape 10">
            <a:extLst>
              <a:ext uri="{FF2B5EF4-FFF2-40B4-BE49-F238E27FC236}">
                <a16:creationId xmlns:a16="http://schemas.microsoft.com/office/drawing/2014/main" id="{083D909B-B9F6-4B4F-AFCD-46EE76AFCD59}"/>
              </a:ext>
            </a:extLst>
          </p:cNvPr>
          <p:cNvSpPr>
            <a:spLocks noChangeArrowheads="1"/>
          </p:cNvSpPr>
          <p:nvPr/>
        </p:nvSpPr>
        <p:spPr bwMode="auto">
          <a:xfrm>
            <a:off x="6929438" y="2209800"/>
            <a:ext cx="1857375" cy="685800"/>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3. danou</a:t>
            </a:r>
          </a:p>
          <a:p>
            <a:pPr algn="ctr" eaLnBrk="1" hangingPunct="1"/>
            <a:r>
              <a:rPr lang="cs-CZ" altLang="cs-CZ" sz="2000" b="1"/>
              <a:t>konvencí</a:t>
            </a:r>
          </a:p>
        </p:txBody>
      </p:sp>
      <p:sp>
        <p:nvSpPr>
          <p:cNvPr id="18442" name="AutoShape 11">
            <a:extLst>
              <a:ext uri="{FF2B5EF4-FFF2-40B4-BE49-F238E27FC236}">
                <a16:creationId xmlns:a16="http://schemas.microsoft.com/office/drawing/2014/main" id="{26E4CC44-1C1A-4738-B4C4-5EC927E1220D}"/>
              </a:ext>
            </a:extLst>
          </p:cNvPr>
          <p:cNvSpPr>
            <a:spLocks noChangeArrowheads="1"/>
          </p:cNvSpPr>
          <p:nvPr/>
        </p:nvSpPr>
        <p:spPr bwMode="auto">
          <a:xfrm>
            <a:off x="4343400" y="2743200"/>
            <a:ext cx="1905000"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4. produkční</a:t>
            </a:r>
          </a:p>
        </p:txBody>
      </p:sp>
      <p:sp>
        <p:nvSpPr>
          <p:cNvPr id="18443" name="AutoShape 12">
            <a:extLst>
              <a:ext uri="{FF2B5EF4-FFF2-40B4-BE49-F238E27FC236}">
                <a16:creationId xmlns:a16="http://schemas.microsoft.com/office/drawing/2014/main" id="{48D422DE-102C-4ABA-A7FC-4B3050DBE960}"/>
              </a:ext>
            </a:extLst>
          </p:cNvPr>
          <p:cNvSpPr>
            <a:spLocks noChangeArrowheads="1"/>
          </p:cNvSpPr>
          <p:nvPr/>
        </p:nvSpPr>
        <p:spPr bwMode="auto">
          <a:xfrm>
            <a:off x="4343400" y="3505200"/>
            <a:ext cx="1905000"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5. doplňovací</a:t>
            </a:r>
          </a:p>
        </p:txBody>
      </p:sp>
      <p:sp>
        <p:nvSpPr>
          <p:cNvPr id="18444" name="AutoShape 13">
            <a:extLst>
              <a:ext uri="{FF2B5EF4-FFF2-40B4-BE49-F238E27FC236}">
                <a16:creationId xmlns:a16="http://schemas.microsoft.com/office/drawing/2014/main" id="{8077A283-B124-4559-803E-5F587475064A}"/>
              </a:ext>
            </a:extLst>
          </p:cNvPr>
          <p:cNvSpPr>
            <a:spLocks noChangeArrowheads="1"/>
          </p:cNvSpPr>
          <p:nvPr/>
        </p:nvSpPr>
        <p:spPr bwMode="auto">
          <a:xfrm>
            <a:off x="228600" y="5334000"/>
            <a:ext cx="1600200"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uzavřené</a:t>
            </a:r>
          </a:p>
        </p:txBody>
      </p:sp>
      <p:sp>
        <p:nvSpPr>
          <p:cNvPr id="18445" name="AutoShape 14">
            <a:extLst>
              <a:ext uri="{FF2B5EF4-FFF2-40B4-BE49-F238E27FC236}">
                <a16:creationId xmlns:a16="http://schemas.microsoft.com/office/drawing/2014/main" id="{F0FB496D-A8C7-46CD-9A64-708D31C4FBA9}"/>
              </a:ext>
            </a:extLst>
          </p:cNvPr>
          <p:cNvSpPr>
            <a:spLocks noChangeArrowheads="1"/>
          </p:cNvSpPr>
          <p:nvPr/>
        </p:nvSpPr>
        <p:spPr bwMode="auto">
          <a:xfrm>
            <a:off x="2667000" y="4343400"/>
            <a:ext cx="2047875"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   6. dichotomické</a:t>
            </a:r>
          </a:p>
        </p:txBody>
      </p:sp>
      <p:sp>
        <p:nvSpPr>
          <p:cNvPr id="18446" name="AutoShape 15">
            <a:extLst>
              <a:ext uri="{FF2B5EF4-FFF2-40B4-BE49-F238E27FC236}">
                <a16:creationId xmlns:a16="http://schemas.microsoft.com/office/drawing/2014/main" id="{E4EC06E2-75A7-4234-A44A-EFD0F5E2300C}"/>
              </a:ext>
            </a:extLst>
          </p:cNvPr>
          <p:cNvSpPr>
            <a:spLocks noChangeArrowheads="1"/>
          </p:cNvSpPr>
          <p:nvPr/>
        </p:nvSpPr>
        <p:spPr bwMode="auto">
          <a:xfrm>
            <a:off x="2667000" y="4953000"/>
            <a:ext cx="2819400"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7. s výběrem odpovědí</a:t>
            </a:r>
          </a:p>
        </p:txBody>
      </p:sp>
      <p:sp>
        <p:nvSpPr>
          <p:cNvPr id="18447" name="AutoShape 16">
            <a:extLst>
              <a:ext uri="{FF2B5EF4-FFF2-40B4-BE49-F238E27FC236}">
                <a16:creationId xmlns:a16="http://schemas.microsoft.com/office/drawing/2014/main" id="{E0F3BDDA-A9CA-4307-9644-457A46D58FB0}"/>
              </a:ext>
            </a:extLst>
          </p:cNvPr>
          <p:cNvSpPr>
            <a:spLocks noChangeArrowheads="1"/>
          </p:cNvSpPr>
          <p:nvPr/>
        </p:nvSpPr>
        <p:spPr bwMode="auto">
          <a:xfrm>
            <a:off x="2667000" y="5562600"/>
            <a:ext cx="2057400"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8. přiřazovací</a:t>
            </a:r>
          </a:p>
        </p:txBody>
      </p:sp>
      <p:sp>
        <p:nvSpPr>
          <p:cNvPr id="18448" name="AutoShape 17">
            <a:extLst>
              <a:ext uri="{FF2B5EF4-FFF2-40B4-BE49-F238E27FC236}">
                <a16:creationId xmlns:a16="http://schemas.microsoft.com/office/drawing/2014/main" id="{CCF97D6D-3B57-4925-90EF-8983738E8056}"/>
              </a:ext>
            </a:extLst>
          </p:cNvPr>
          <p:cNvSpPr>
            <a:spLocks noChangeArrowheads="1"/>
          </p:cNvSpPr>
          <p:nvPr/>
        </p:nvSpPr>
        <p:spPr bwMode="auto">
          <a:xfrm>
            <a:off x="2667000" y="6172200"/>
            <a:ext cx="2047875" cy="533400"/>
          </a:xfrm>
          <a:prstGeom prst="roundRect">
            <a:avLst>
              <a:gd name="adj" fmla="val 16667"/>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2000" b="1"/>
              <a:t>9. uspořádací</a:t>
            </a:r>
          </a:p>
        </p:txBody>
      </p:sp>
      <p:sp>
        <p:nvSpPr>
          <p:cNvPr id="9233" name="Line 18">
            <a:extLst>
              <a:ext uri="{FF2B5EF4-FFF2-40B4-BE49-F238E27FC236}">
                <a16:creationId xmlns:a16="http://schemas.microsoft.com/office/drawing/2014/main" id="{2CB70172-C6B5-4BF6-8BDC-388FFF613924}"/>
              </a:ext>
            </a:extLst>
          </p:cNvPr>
          <p:cNvSpPr>
            <a:spLocks noChangeShapeType="1"/>
          </p:cNvSpPr>
          <p:nvPr/>
        </p:nvSpPr>
        <p:spPr bwMode="auto">
          <a:xfrm flipV="1">
            <a:off x="1524000" y="1676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4" name="Line 19">
            <a:extLst>
              <a:ext uri="{FF2B5EF4-FFF2-40B4-BE49-F238E27FC236}">
                <a16:creationId xmlns:a16="http://schemas.microsoft.com/office/drawing/2014/main" id="{D88F3A0B-C93E-4A1B-BE2B-21A9A97BB24F}"/>
              </a:ext>
            </a:extLst>
          </p:cNvPr>
          <p:cNvSpPr>
            <a:spLocks noChangeShapeType="1"/>
          </p:cNvSpPr>
          <p:nvPr/>
        </p:nvSpPr>
        <p:spPr bwMode="auto">
          <a:xfrm>
            <a:off x="1524000" y="1676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5" name="Line 20">
            <a:extLst>
              <a:ext uri="{FF2B5EF4-FFF2-40B4-BE49-F238E27FC236}">
                <a16:creationId xmlns:a16="http://schemas.microsoft.com/office/drawing/2014/main" id="{E1DFB511-6294-4F8B-B289-8B30745BC4B9}"/>
              </a:ext>
            </a:extLst>
          </p:cNvPr>
          <p:cNvSpPr>
            <a:spLocks noChangeShapeType="1"/>
          </p:cNvSpPr>
          <p:nvPr/>
        </p:nvSpPr>
        <p:spPr bwMode="auto">
          <a:xfrm>
            <a:off x="1524000" y="2743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6" name="Line 21">
            <a:extLst>
              <a:ext uri="{FF2B5EF4-FFF2-40B4-BE49-F238E27FC236}">
                <a16:creationId xmlns:a16="http://schemas.microsoft.com/office/drawing/2014/main" id="{9B340B3F-F58F-4FA8-885F-F55C027E99FF}"/>
              </a:ext>
            </a:extLst>
          </p:cNvPr>
          <p:cNvSpPr>
            <a:spLocks noChangeShapeType="1"/>
          </p:cNvSpPr>
          <p:nvPr/>
        </p:nvSpPr>
        <p:spPr bwMode="auto">
          <a:xfrm>
            <a:off x="1524000" y="3352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7" name="Line 22">
            <a:extLst>
              <a:ext uri="{FF2B5EF4-FFF2-40B4-BE49-F238E27FC236}">
                <a16:creationId xmlns:a16="http://schemas.microsoft.com/office/drawing/2014/main" id="{CFB6FF9D-E0F1-4AFB-AA1B-3948A594C692}"/>
              </a:ext>
            </a:extLst>
          </p:cNvPr>
          <p:cNvSpPr>
            <a:spLocks noChangeShapeType="1"/>
          </p:cNvSpPr>
          <p:nvPr/>
        </p:nvSpPr>
        <p:spPr bwMode="auto">
          <a:xfrm flipV="1">
            <a:off x="3657600" y="1143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8" name="Line 23">
            <a:extLst>
              <a:ext uri="{FF2B5EF4-FFF2-40B4-BE49-F238E27FC236}">
                <a16:creationId xmlns:a16="http://schemas.microsoft.com/office/drawing/2014/main" id="{2BC0957F-979A-4503-80F4-74E8531D612B}"/>
              </a:ext>
            </a:extLst>
          </p:cNvPr>
          <p:cNvSpPr>
            <a:spLocks noChangeShapeType="1"/>
          </p:cNvSpPr>
          <p:nvPr/>
        </p:nvSpPr>
        <p:spPr bwMode="auto">
          <a:xfrm>
            <a:off x="3657600" y="1143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9" name="Line 24">
            <a:extLst>
              <a:ext uri="{FF2B5EF4-FFF2-40B4-BE49-F238E27FC236}">
                <a16:creationId xmlns:a16="http://schemas.microsoft.com/office/drawing/2014/main" id="{FB181190-0A3B-4411-BBB3-BB9983F58C14}"/>
              </a:ext>
            </a:extLst>
          </p:cNvPr>
          <p:cNvSpPr>
            <a:spLocks noChangeShapeType="1"/>
          </p:cNvSpPr>
          <p:nvPr/>
        </p:nvSpPr>
        <p:spPr bwMode="auto">
          <a:xfrm>
            <a:off x="3657600" y="1981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0" name="Line 25">
            <a:extLst>
              <a:ext uri="{FF2B5EF4-FFF2-40B4-BE49-F238E27FC236}">
                <a16:creationId xmlns:a16="http://schemas.microsoft.com/office/drawing/2014/main" id="{2940885D-0423-42CB-957D-5A19E6F0420E}"/>
              </a:ext>
            </a:extLst>
          </p:cNvPr>
          <p:cNvSpPr>
            <a:spLocks noChangeShapeType="1"/>
          </p:cNvSpPr>
          <p:nvPr/>
        </p:nvSpPr>
        <p:spPr bwMode="auto">
          <a:xfrm>
            <a:off x="3657600" y="213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1" name="Line 26">
            <a:extLst>
              <a:ext uri="{FF2B5EF4-FFF2-40B4-BE49-F238E27FC236}">
                <a16:creationId xmlns:a16="http://schemas.microsoft.com/office/drawing/2014/main" id="{BF36C5A3-78DA-45C2-8F8C-88FE6E5AEE48}"/>
              </a:ext>
            </a:extLst>
          </p:cNvPr>
          <p:cNvSpPr>
            <a:spLocks noChangeShapeType="1"/>
          </p:cNvSpPr>
          <p:nvPr/>
        </p:nvSpPr>
        <p:spPr bwMode="auto">
          <a:xfrm>
            <a:off x="6248400" y="2133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2" name="Line 27">
            <a:extLst>
              <a:ext uri="{FF2B5EF4-FFF2-40B4-BE49-F238E27FC236}">
                <a16:creationId xmlns:a16="http://schemas.microsoft.com/office/drawing/2014/main" id="{DBB3469B-8754-4145-85B3-F5FDA66A9E5C}"/>
              </a:ext>
            </a:extLst>
          </p:cNvPr>
          <p:cNvSpPr>
            <a:spLocks noChangeShapeType="1"/>
          </p:cNvSpPr>
          <p:nvPr/>
        </p:nvSpPr>
        <p:spPr bwMode="auto">
          <a:xfrm>
            <a:off x="6400800" y="16764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3" name="Line 28">
            <a:extLst>
              <a:ext uri="{FF2B5EF4-FFF2-40B4-BE49-F238E27FC236}">
                <a16:creationId xmlns:a16="http://schemas.microsoft.com/office/drawing/2014/main" id="{94480442-E183-4E08-B4D1-BED5E3B9EEE2}"/>
              </a:ext>
            </a:extLst>
          </p:cNvPr>
          <p:cNvSpPr>
            <a:spLocks noChangeShapeType="1"/>
          </p:cNvSpPr>
          <p:nvPr/>
        </p:nvSpPr>
        <p:spPr bwMode="auto">
          <a:xfrm>
            <a:off x="6400800" y="1676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4" name="Line 29">
            <a:extLst>
              <a:ext uri="{FF2B5EF4-FFF2-40B4-BE49-F238E27FC236}">
                <a16:creationId xmlns:a16="http://schemas.microsoft.com/office/drawing/2014/main" id="{CB42303D-CDDD-451A-92C0-7A7EBE74B43B}"/>
              </a:ext>
            </a:extLst>
          </p:cNvPr>
          <p:cNvSpPr>
            <a:spLocks noChangeShapeType="1"/>
          </p:cNvSpPr>
          <p:nvPr/>
        </p:nvSpPr>
        <p:spPr bwMode="auto">
          <a:xfrm>
            <a:off x="6400800" y="2590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5" name="Line 30">
            <a:extLst>
              <a:ext uri="{FF2B5EF4-FFF2-40B4-BE49-F238E27FC236}">
                <a16:creationId xmlns:a16="http://schemas.microsoft.com/office/drawing/2014/main" id="{66A84E1E-884A-4E67-BEC9-A2EC6B5C049C}"/>
              </a:ext>
            </a:extLst>
          </p:cNvPr>
          <p:cNvSpPr>
            <a:spLocks noChangeShapeType="1"/>
          </p:cNvSpPr>
          <p:nvPr/>
        </p:nvSpPr>
        <p:spPr bwMode="auto">
          <a:xfrm flipV="1">
            <a:off x="3733800" y="2895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6" name="Line 31">
            <a:extLst>
              <a:ext uri="{FF2B5EF4-FFF2-40B4-BE49-F238E27FC236}">
                <a16:creationId xmlns:a16="http://schemas.microsoft.com/office/drawing/2014/main" id="{4962653C-41BE-4363-BAB3-F50741419BE8}"/>
              </a:ext>
            </a:extLst>
          </p:cNvPr>
          <p:cNvSpPr>
            <a:spLocks noChangeShapeType="1"/>
          </p:cNvSpPr>
          <p:nvPr/>
        </p:nvSpPr>
        <p:spPr bwMode="auto">
          <a:xfrm>
            <a:off x="3733800" y="2895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7" name="Line 33">
            <a:extLst>
              <a:ext uri="{FF2B5EF4-FFF2-40B4-BE49-F238E27FC236}">
                <a16:creationId xmlns:a16="http://schemas.microsoft.com/office/drawing/2014/main" id="{279D7B39-B0E7-4892-B979-04D569EE8C7C}"/>
              </a:ext>
            </a:extLst>
          </p:cNvPr>
          <p:cNvSpPr>
            <a:spLocks noChangeShapeType="1"/>
          </p:cNvSpPr>
          <p:nvPr/>
        </p:nvSpPr>
        <p:spPr bwMode="auto">
          <a:xfrm>
            <a:off x="3733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8" name="Line 34">
            <a:extLst>
              <a:ext uri="{FF2B5EF4-FFF2-40B4-BE49-F238E27FC236}">
                <a16:creationId xmlns:a16="http://schemas.microsoft.com/office/drawing/2014/main" id="{C949FC36-FC4E-414D-85A1-14357EC676B3}"/>
              </a:ext>
            </a:extLst>
          </p:cNvPr>
          <p:cNvSpPr>
            <a:spLocks noChangeShapeType="1"/>
          </p:cNvSpPr>
          <p:nvPr/>
        </p:nvSpPr>
        <p:spPr bwMode="auto">
          <a:xfrm>
            <a:off x="3733800" y="3886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9" name="Line 35">
            <a:extLst>
              <a:ext uri="{FF2B5EF4-FFF2-40B4-BE49-F238E27FC236}">
                <a16:creationId xmlns:a16="http://schemas.microsoft.com/office/drawing/2014/main" id="{B5BD60CC-5CDF-4D2B-9CBA-A63FCFD3C29E}"/>
              </a:ext>
            </a:extLst>
          </p:cNvPr>
          <p:cNvSpPr>
            <a:spLocks noChangeShapeType="1"/>
          </p:cNvSpPr>
          <p:nvPr/>
        </p:nvSpPr>
        <p:spPr bwMode="auto">
          <a:xfrm>
            <a:off x="1828800"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0" name="Line 36">
            <a:extLst>
              <a:ext uri="{FF2B5EF4-FFF2-40B4-BE49-F238E27FC236}">
                <a16:creationId xmlns:a16="http://schemas.microsoft.com/office/drawing/2014/main" id="{311296BC-D700-4E4F-9063-72AECCFC0BB7}"/>
              </a:ext>
            </a:extLst>
          </p:cNvPr>
          <p:cNvSpPr>
            <a:spLocks noChangeShapeType="1"/>
          </p:cNvSpPr>
          <p:nvPr/>
        </p:nvSpPr>
        <p:spPr bwMode="auto">
          <a:xfrm>
            <a:off x="2057400" y="45720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1" name="Line 37">
            <a:extLst>
              <a:ext uri="{FF2B5EF4-FFF2-40B4-BE49-F238E27FC236}">
                <a16:creationId xmlns:a16="http://schemas.microsoft.com/office/drawing/2014/main" id="{E4F4EA9E-A592-49A8-BBB8-D3F511AF6E89}"/>
              </a:ext>
            </a:extLst>
          </p:cNvPr>
          <p:cNvSpPr>
            <a:spLocks noChangeShapeType="1"/>
          </p:cNvSpPr>
          <p:nvPr/>
        </p:nvSpPr>
        <p:spPr bwMode="auto">
          <a:xfrm>
            <a:off x="2057400" y="4572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2" name="Line 38">
            <a:extLst>
              <a:ext uri="{FF2B5EF4-FFF2-40B4-BE49-F238E27FC236}">
                <a16:creationId xmlns:a16="http://schemas.microsoft.com/office/drawing/2014/main" id="{901A046F-CD2C-4DF0-9DB1-033705A401E2}"/>
              </a:ext>
            </a:extLst>
          </p:cNvPr>
          <p:cNvSpPr>
            <a:spLocks noChangeShapeType="1"/>
          </p:cNvSpPr>
          <p:nvPr/>
        </p:nvSpPr>
        <p:spPr bwMode="auto">
          <a:xfrm>
            <a:off x="2057400" y="5257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3" name="Line 39">
            <a:extLst>
              <a:ext uri="{FF2B5EF4-FFF2-40B4-BE49-F238E27FC236}">
                <a16:creationId xmlns:a16="http://schemas.microsoft.com/office/drawing/2014/main" id="{7CFAC85B-B642-45B7-A205-115F5F9FEDA1}"/>
              </a:ext>
            </a:extLst>
          </p:cNvPr>
          <p:cNvSpPr>
            <a:spLocks noChangeShapeType="1"/>
          </p:cNvSpPr>
          <p:nvPr/>
        </p:nvSpPr>
        <p:spPr bwMode="auto">
          <a:xfrm>
            <a:off x="2057400" y="5791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4" name="Line 40">
            <a:extLst>
              <a:ext uri="{FF2B5EF4-FFF2-40B4-BE49-F238E27FC236}">
                <a16:creationId xmlns:a16="http://schemas.microsoft.com/office/drawing/2014/main" id="{3BB217F3-B6AA-4673-B8CA-F81DCE0AF709}"/>
              </a:ext>
            </a:extLst>
          </p:cNvPr>
          <p:cNvSpPr>
            <a:spLocks noChangeShapeType="1"/>
          </p:cNvSpPr>
          <p:nvPr/>
        </p:nvSpPr>
        <p:spPr bwMode="auto">
          <a:xfrm>
            <a:off x="2057400" y="6477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9255" name="Group 48">
            <a:extLst>
              <a:ext uri="{FF2B5EF4-FFF2-40B4-BE49-F238E27FC236}">
                <a16:creationId xmlns:a16="http://schemas.microsoft.com/office/drawing/2014/main" id="{7CCF435C-0CE4-4698-90DF-4253B4F9395E}"/>
              </a:ext>
            </a:extLst>
          </p:cNvPr>
          <p:cNvGrpSpPr>
            <a:grpSpLocks/>
          </p:cNvGrpSpPr>
          <p:nvPr/>
        </p:nvGrpSpPr>
        <p:grpSpPr bwMode="auto">
          <a:xfrm>
            <a:off x="5940425" y="6092825"/>
            <a:ext cx="3406775" cy="685800"/>
            <a:chOff x="3470" y="2568"/>
            <a:chExt cx="2146" cy="432"/>
          </a:xfrm>
        </p:grpSpPr>
        <p:sp>
          <p:nvSpPr>
            <p:cNvPr id="9256" name="Line 41">
              <a:extLst>
                <a:ext uri="{FF2B5EF4-FFF2-40B4-BE49-F238E27FC236}">
                  <a16:creationId xmlns:a16="http://schemas.microsoft.com/office/drawing/2014/main" id="{EC959D62-BC1C-4AB8-BD1A-BC75780462C4}"/>
                </a:ext>
              </a:extLst>
            </p:cNvPr>
            <p:cNvSpPr>
              <a:spLocks noChangeShapeType="1"/>
            </p:cNvSpPr>
            <p:nvPr/>
          </p:nvSpPr>
          <p:spPr bwMode="auto">
            <a:xfrm>
              <a:off x="3470" y="2704"/>
              <a:ext cx="181"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7" name="Text Box 42">
              <a:extLst>
                <a:ext uri="{FF2B5EF4-FFF2-40B4-BE49-F238E27FC236}">
                  <a16:creationId xmlns:a16="http://schemas.microsoft.com/office/drawing/2014/main" id="{975777DD-B419-4364-93DD-7BDC2ABF9EB6}"/>
                </a:ext>
              </a:extLst>
            </p:cNvPr>
            <p:cNvSpPr txBox="1">
              <a:spLocks noChangeArrowheads="1"/>
            </p:cNvSpPr>
            <p:nvPr/>
          </p:nvSpPr>
          <p:spPr bwMode="auto">
            <a:xfrm>
              <a:off x="3696" y="2568"/>
              <a:ext cx="1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i="1">
                  <a:latin typeface="Garamond" panose="02020404030301010803" pitchFamily="18" charset="0"/>
                </a:rPr>
                <a:t>subjektivně skórovatelné</a:t>
              </a:r>
            </a:p>
          </p:txBody>
        </p:sp>
        <p:sp>
          <p:nvSpPr>
            <p:cNvPr id="9258" name="Line 43">
              <a:extLst>
                <a:ext uri="{FF2B5EF4-FFF2-40B4-BE49-F238E27FC236}">
                  <a16:creationId xmlns:a16="http://schemas.microsoft.com/office/drawing/2014/main" id="{05C633C7-4207-4F0A-90C3-D17174D4058F}"/>
                </a:ext>
              </a:extLst>
            </p:cNvPr>
            <p:cNvSpPr>
              <a:spLocks noChangeShapeType="1"/>
            </p:cNvSpPr>
            <p:nvPr/>
          </p:nvSpPr>
          <p:spPr bwMode="auto">
            <a:xfrm>
              <a:off x="3470" y="2886"/>
              <a:ext cx="181"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9" name="Text Box 44">
              <a:extLst>
                <a:ext uri="{FF2B5EF4-FFF2-40B4-BE49-F238E27FC236}">
                  <a16:creationId xmlns:a16="http://schemas.microsoft.com/office/drawing/2014/main" id="{DF3ADEF5-1A4F-41B3-BC6A-62C86A358409}"/>
                </a:ext>
              </a:extLst>
            </p:cNvPr>
            <p:cNvSpPr txBox="1">
              <a:spLocks noChangeArrowheads="1"/>
            </p:cNvSpPr>
            <p:nvPr/>
          </p:nvSpPr>
          <p:spPr bwMode="auto">
            <a:xfrm>
              <a:off x="3682" y="2750"/>
              <a:ext cx="1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i="1">
                  <a:latin typeface="Garamond" panose="02020404030301010803" pitchFamily="18" charset="0"/>
                </a:rPr>
                <a:t>objektivně skórovatelné</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fade">
                                      <p:cBhvr>
                                        <p:cTn id="10" dur="5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fade">
                                      <p:cBhvr>
                                        <p:cTn id="15" dur="500"/>
                                        <p:tgtEl>
                                          <p:spTgt spid="184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500"/>
                                        <p:tgtEl>
                                          <p:spTgt spid="184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fade">
                                      <p:cBhvr>
                                        <p:cTn id="23" dur="500"/>
                                        <p:tgtEl>
                                          <p:spTgt spid="184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439"/>
                                        </p:tgtEl>
                                        <p:attrNameLst>
                                          <p:attrName>style.visibility</p:attrName>
                                        </p:attrNameLst>
                                      </p:cBhvr>
                                      <p:to>
                                        <p:strVal val="visible"/>
                                      </p:to>
                                    </p:set>
                                    <p:animEffect transition="in" filter="fade">
                                      <p:cBhvr>
                                        <p:cTn id="28" dur="500"/>
                                        <p:tgtEl>
                                          <p:spTgt spid="184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440"/>
                                        </p:tgtEl>
                                        <p:attrNameLst>
                                          <p:attrName>style.visibility</p:attrName>
                                        </p:attrNameLst>
                                      </p:cBhvr>
                                      <p:to>
                                        <p:strVal val="visible"/>
                                      </p:to>
                                    </p:set>
                                    <p:animEffect transition="in" filter="fade">
                                      <p:cBhvr>
                                        <p:cTn id="33" dur="500"/>
                                        <p:tgtEl>
                                          <p:spTgt spid="184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441"/>
                                        </p:tgtEl>
                                        <p:attrNameLst>
                                          <p:attrName>style.visibility</p:attrName>
                                        </p:attrNameLst>
                                      </p:cBhvr>
                                      <p:to>
                                        <p:strVal val="visible"/>
                                      </p:to>
                                    </p:set>
                                    <p:animEffect transition="in" filter="fade">
                                      <p:cBhvr>
                                        <p:cTn id="38" dur="500"/>
                                        <p:tgtEl>
                                          <p:spTgt spid="184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442"/>
                                        </p:tgtEl>
                                        <p:attrNameLst>
                                          <p:attrName>style.visibility</p:attrName>
                                        </p:attrNameLst>
                                      </p:cBhvr>
                                      <p:to>
                                        <p:strVal val="visible"/>
                                      </p:to>
                                    </p:set>
                                    <p:animEffect transition="in" filter="fade">
                                      <p:cBhvr>
                                        <p:cTn id="43" dur="500"/>
                                        <p:tgtEl>
                                          <p:spTgt spid="184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443"/>
                                        </p:tgtEl>
                                        <p:attrNameLst>
                                          <p:attrName>style.visibility</p:attrName>
                                        </p:attrNameLst>
                                      </p:cBhvr>
                                      <p:to>
                                        <p:strVal val="visible"/>
                                      </p:to>
                                    </p:set>
                                    <p:animEffect transition="in" filter="fade">
                                      <p:cBhvr>
                                        <p:cTn id="48" dur="500"/>
                                        <p:tgtEl>
                                          <p:spTgt spid="184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445"/>
                                        </p:tgtEl>
                                        <p:attrNameLst>
                                          <p:attrName>style.visibility</p:attrName>
                                        </p:attrNameLst>
                                      </p:cBhvr>
                                      <p:to>
                                        <p:strVal val="visible"/>
                                      </p:to>
                                    </p:set>
                                    <p:animEffect transition="in" filter="fade">
                                      <p:cBhvr>
                                        <p:cTn id="53" dur="500"/>
                                        <p:tgtEl>
                                          <p:spTgt spid="184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446"/>
                                        </p:tgtEl>
                                        <p:attrNameLst>
                                          <p:attrName>style.visibility</p:attrName>
                                        </p:attrNameLst>
                                      </p:cBhvr>
                                      <p:to>
                                        <p:strVal val="visible"/>
                                      </p:to>
                                    </p:set>
                                    <p:animEffect transition="in" filter="fade">
                                      <p:cBhvr>
                                        <p:cTn id="58" dur="500"/>
                                        <p:tgtEl>
                                          <p:spTgt spid="184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447"/>
                                        </p:tgtEl>
                                        <p:attrNameLst>
                                          <p:attrName>style.visibility</p:attrName>
                                        </p:attrNameLst>
                                      </p:cBhvr>
                                      <p:to>
                                        <p:strVal val="visible"/>
                                      </p:to>
                                    </p:set>
                                    <p:animEffect transition="in" filter="fade">
                                      <p:cBhvr>
                                        <p:cTn id="63" dur="500"/>
                                        <p:tgtEl>
                                          <p:spTgt spid="184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448"/>
                                        </p:tgtEl>
                                        <p:attrNameLst>
                                          <p:attrName>style.visibility</p:attrName>
                                        </p:attrNameLst>
                                      </p:cBhvr>
                                      <p:to>
                                        <p:strVal val="visible"/>
                                      </p:to>
                                    </p:set>
                                    <p:animEffect transition="in" filter="fade">
                                      <p:cBhvr>
                                        <p:cTn id="68"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38" grpId="0"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animBg="1"/>
      <p:bldP spid="184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a:extLst>
              <a:ext uri="{FF2B5EF4-FFF2-40B4-BE49-F238E27FC236}">
                <a16:creationId xmlns:a16="http://schemas.microsoft.com/office/drawing/2014/main" id="{6B24CE87-FD33-407F-B019-AE525C880691}"/>
              </a:ext>
            </a:extLst>
          </p:cNvPr>
          <p:cNvSpPr>
            <a:spLocks noChangeArrowheads="1" noChangeShapeType="1" noTextEdit="1"/>
          </p:cNvSpPr>
          <p:nvPr/>
        </p:nvSpPr>
        <p:spPr bwMode="auto">
          <a:xfrm>
            <a:off x="90488" y="152400"/>
            <a:ext cx="8901112" cy="571500"/>
          </a:xfrm>
          <a:prstGeom prst="rect">
            <a:avLst/>
          </a:prstGeom>
        </p:spPr>
        <p:txBody>
          <a:bodyPr wrap="none" fromWordArt="1">
            <a:prstTxWarp prst="textPlain">
              <a:avLst>
                <a:gd name="adj" fmla="val 50000"/>
              </a:avLst>
            </a:prstTxWarp>
          </a:bodyPr>
          <a:lstStyle/>
          <a:p>
            <a:pPr algn="ctr"/>
            <a:r>
              <a:rPr lang="cs-CZ"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Panoptikum druhů testových úloh a jejich variací</a:t>
            </a:r>
          </a:p>
        </p:txBody>
      </p:sp>
      <p:sp>
        <p:nvSpPr>
          <p:cNvPr id="19459" name="WordArt 4">
            <a:extLst>
              <a:ext uri="{FF2B5EF4-FFF2-40B4-BE49-F238E27FC236}">
                <a16:creationId xmlns:a16="http://schemas.microsoft.com/office/drawing/2014/main" id="{58216862-A7D6-4D86-B4D3-64A93480E52B}"/>
              </a:ext>
            </a:extLst>
          </p:cNvPr>
          <p:cNvSpPr>
            <a:spLocks noChangeArrowheads="1" noChangeShapeType="1" noTextEdit="1"/>
          </p:cNvSpPr>
          <p:nvPr/>
        </p:nvSpPr>
        <p:spPr bwMode="auto">
          <a:xfrm>
            <a:off x="228600" y="1066800"/>
            <a:ext cx="8686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1. Úlohy otevřené se širokou odpovědí</a:t>
            </a:r>
          </a:p>
        </p:txBody>
      </p:sp>
      <p:sp>
        <p:nvSpPr>
          <p:cNvPr id="19460" name="WordArt 5">
            <a:extLst>
              <a:ext uri="{FF2B5EF4-FFF2-40B4-BE49-F238E27FC236}">
                <a16:creationId xmlns:a16="http://schemas.microsoft.com/office/drawing/2014/main" id="{9480A8F1-4A6C-4A22-A01E-1DD974BD0567}"/>
              </a:ext>
            </a:extLst>
          </p:cNvPr>
          <p:cNvSpPr>
            <a:spLocks noChangeArrowheads="1" noChangeShapeType="1" noTextEdit="1"/>
          </p:cNvSpPr>
          <p:nvPr/>
        </p:nvSpPr>
        <p:spPr bwMode="auto">
          <a:xfrm>
            <a:off x="1371600" y="1905000"/>
            <a:ext cx="6400800" cy="647700"/>
          </a:xfrm>
          <a:prstGeom prst="rect">
            <a:avLst/>
          </a:prstGeom>
        </p:spPr>
        <p:txBody>
          <a:bodyPr wrap="none" fromWordArt="1">
            <a:prstTxWarp prst="textPlain">
              <a:avLst>
                <a:gd name="adj" fmla="val 50000"/>
              </a:avLst>
            </a:prstTxWarp>
          </a:bodyPr>
          <a:lstStyle/>
          <a:p>
            <a:pPr algn="ctr"/>
            <a:r>
              <a:rPr lang="cs-CZ"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nestrukturované (= esej testy)</a:t>
            </a:r>
          </a:p>
        </p:txBody>
      </p:sp>
      <p:sp>
        <p:nvSpPr>
          <p:cNvPr id="19461" name="Text Box 6">
            <a:extLst>
              <a:ext uri="{FF2B5EF4-FFF2-40B4-BE49-F238E27FC236}">
                <a16:creationId xmlns:a16="http://schemas.microsoft.com/office/drawing/2014/main" id="{CE456D03-5896-471F-9B2A-36C68B76A983}"/>
              </a:ext>
            </a:extLst>
          </p:cNvPr>
          <p:cNvSpPr txBox="1">
            <a:spLocks noChangeArrowheads="1"/>
          </p:cNvSpPr>
          <p:nvPr/>
        </p:nvSpPr>
        <p:spPr bwMode="auto">
          <a:xfrm>
            <a:off x="381000" y="3200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Zhodnoťte úlohu národního obrození pro vývoj české státnosti.</a:t>
            </a:r>
          </a:p>
        </p:txBody>
      </p:sp>
      <p:sp>
        <p:nvSpPr>
          <p:cNvPr id="19462" name="Text Box 7">
            <a:extLst>
              <a:ext uri="{FF2B5EF4-FFF2-40B4-BE49-F238E27FC236}">
                <a16:creationId xmlns:a16="http://schemas.microsoft.com/office/drawing/2014/main" id="{3F2EA171-228E-4EF7-8807-E2AF97CB3135}"/>
              </a:ext>
            </a:extLst>
          </p:cNvPr>
          <p:cNvSpPr txBox="1">
            <a:spLocks noChangeArrowheads="1"/>
          </p:cNvSpPr>
          <p:nvPr/>
        </p:nvSpPr>
        <p:spPr bwMode="auto">
          <a:xfrm>
            <a:off x="381000" y="4648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cs-CZ" altLang="cs-CZ" sz="3200" i="1">
                <a:latin typeface="Garamond" panose="02020404030301010803" pitchFamily="18" charset="0"/>
              </a:rPr>
              <a:t>Popište negativní působení těžkých kovů v životním prostředí.</a:t>
            </a:r>
          </a:p>
        </p:txBody>
      </p:sp>
      <p:sp>
        <p:nvSpPr>
          <p:cNvPr id="10247" name="Oval 8">
            <a:extLst>
              <a:ext uri="{FF2B5EF4-FFF2-40B4-BE49-F238E27FC236}">
                <a16:creationId xmlns:a16="http://schemas.microsoft.com/office/drawing/2014/main" id="{AB61A484-521D-423D-AB38-0E56AA9DD265}"/>
              </a:ext>
            </a:extLst>
          </p:cNvPr>
          <p:cNvSpPr>
            <a:spLocks noChangeArrowheads="1"/>
          </p:cNvSpPr>
          <p:nvPr/>
        </p:nvSpPr>
        <p:spPr bwMode="auto">
          <a:xfrm>
            <a:off x="7848600" y="5099050"/>
            <a:ext cx="1066800" cy="1066800"/>
          </a:xfrm>
          <a:prstGeom prst="ellipse">
            <a:avLst/>
          </a:prstGeom>
          <a:solidFill>
            <a:srgbClr val="FF99CC"/>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cs-CZ" altLang="cs-CZ" sz="6000"/>
              <a:t>S</a:t>
            </a:r>
          </a:p>
        </p:txBody>
      </p:sp>
      <p:sp>
        <p:nvSpPr>
          <p:cNvPr id="19464" name="TextovéPole 1">
            <a:extLst>
              <a:ext uri="{FF2B5EF4-FFF2-40B4-BE49-F238E27FC236}">
                <a16:creationId xmlns:a16="http://schemas.microsoft.com/office/drawing/2014/main" id="{0549DB42-1263-4491-A12A-3C2CEE10197A}"/>
              </a:ext>
            </a:extLst>
          </p:cNvPr>
          <p:cNvSpPr txBox="1">
            <a:spLocks noChangeArrowheads="1"/>
          </p:cNvSpPr>
          <p:nvPr/>
        </p:nvSpPr>
        <p:spPr bwMode="auto">
          <a:xfrm>
            <a:off x="381000" y="6165850"/>
            <a:ext cx="838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800"/>
              <a:t>odborná správnost – gramatika a stylistika – originalita – logická výstavba - rozsah</a:t>
            </a:r>
            <a:endParaRPr lang="en-GB"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fade">
                                      <p:cBhvr>
                                        <p:cTn id="15" dur="500"/>
                                        <p:tgtEl>
                                          <p:spTgt spid="194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fade">
                                      <p:cBhvr>
                                        <p:cTn id="18" dur="500"/>
                                        <p:tgtEl>
                                          <p:spTgt spid="194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fade">
                                      <p:cBhvr>
                                        <p:cTn id="2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4321</TotalTime>
  <Words>2033</Words>
  <Application>Microsoft Office PowerPoint</Application>
  <PresentationFormat>Předvádění na obrazovce (4:3)</PresentationFormat>
  <Paragraphs>412</Paragraphs>
  <Slides>39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39</vt:i4>
      </vt:variant>
    </vt:vector>
  </HeadingPairs>
  <TitlesOfParts>
    <vt:vector size="47" baseType="lpstr">
      <vt:lpstr>Times New Roman</vt:lpstr>
      <vt:lpstr>Arial</vt:lpstr>
      <vt:lpstr>Calibri</vt:lpstr>
      <vt:lpstr>Garamond</vt:lpstr>
      <vt:lpstr>Verdana</vt:lpstr>
      <vt:lpstr>Tempus Sans ITC</vt:lpstr>
      <vt:lpstr>Wingdings</vt:lpstr>
      <vt:lpstr>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Bloomova taxonomie kognitivních cílů (a její revize)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UJEP, Ústí nad Labem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Škoda</dc:creator>
  <cp:lastModifiedBy>Radim Veselý</cp:lastModifiedBy>
  <cp:revision>252</cp:revision>
  <dcterms:created xsi:type="dcterms:W3CDTF">2003-10-27T14:11:10Z</dcterms:created>
  <dcterms:modified xsi:type="dcterms:W3CDTF">2025-02-13T09:39:24Z</dcterms:modified>
</cp:coreProperties>
</file>