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482" r:id="rId2"/>
    <p:sldId id="429" r:id="rId3"/>
    <p:sldId id="431" r:id="rId4"/>
    <p:sldId id="501" r:id="rId5"/>
    <p:sldId id="500" r:id="rId6"/>
    <p:sldId id="504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503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3B1"/>
    <a:srgbClr val="701040"/>
    <a:srgbClr val="714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EF3099-F11E-4427-B444-922E51450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3FBC36-2CD5-4582-A6C2-F81CB09F0F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5039D9-DCA9-488E-9F55-ABAD69A8B86B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CDD210B-33A8-49E2-9507-31B789A53E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C0D9334-493F-4C98-9D26-021927CCF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7843CE-76B0-430D-9D0C-1C70F3DB45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057AD8-2142-4776-81F4-3B28147DB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68B2497-5F25-48B8-8C29-5AB7930FB74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881A9DE8-AEC3-43B8-96EE-0EEE560F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BC51-7B7C-40EC-AC49-09DF1EC96CE6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A67D5939-A80F-4881-86BA-0C755054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EC5F47DA-BFE0-434E-8813-DFF8B9BD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fld id="{689B642D-32CC-43CD-91C1-E034FCA247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141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3A82D72-33B8-411F-9CFF-27E1297E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159C-415D-46B6-BA9F-A0B1AD25782D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E81CB46-BF57-4D3E-93AC-FF6C3D53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A5FB0FF-57F6-462F-A38D-BA23B53A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9095-E3CA-413C-9BA1-175D05149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341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3C2E435-A51D-4379-90B2-41D989FE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0677-6A35-41AB-BBE9-9CCFD2F0991B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E0209B3-42B6-404D-A3EA-B2DC7A79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B6E81BC-2853-4AC5-8353-216EBF6C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60A3E-58FB-4988-927C-C238024C09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40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1FF81-05D4-4C4F-9EB5-4D461EE8D5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6A81-89A6-40E9-823D-4CB27B0D2CDD}" type="datetimeFigureOut">
              <a:rPr lang="en-GB"/>
              <a:pPr>
                <a:defRPr/>
              </a:pPr>
              <a:t>13/02/2025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298B-6C2F-4F8E-B2E8-2CA78A58AF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75285-9C34-4510-ABBD-B66A1A1957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F825EC-B248-469E-BCA6-65E0EE2013A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7562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02E3937-CD90-484D-96FD-B56B25F9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AAC9-728D-4725-8959-7A93AA6EAE85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166F1B6-6446-425E-BD08-469DEC04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5EB3A29-8977-4DD9-B7DE-E8EE404B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2B616-3F1A-4690-97E7-E9A8C418CA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17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F86CD-639A-4C0D-8338-1051B4EA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0DC1-9DEA-4A69-B43A-07EBE1F494F2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4C1-8540-4E50-BEB0-B589306C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7EB5-05BF-46F7-B73C-27289F72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fld id="{1490D951-3F8F-4B35-84F5-BF1FED76B5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26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42BE89C-6376-456C-8EA8-4D607FB9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9D7D-A430-458B-A888-D826D174EB42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957AFBE-FCFB-49FE-A508-26BBDED1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5D7B48A-1A06-4EB6-B6FE-171DE253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3942C-1781-423D-B33A-A8E9397A5E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12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11B9C99-4EF1-4900-9B0A-477C415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1767-1980-4AE5-ADDE-C495F79131F7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07D3278-7969-454F-88B6-32BA2E17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81E9759-450A-4495-BC1B-FE17139F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D14A-C6ED-43C5-8B53-A02587042D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6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83B7E83-DB9D-4822-A49F-655CD5F8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7D31-CA63-4A89-97EB-29C39AFFF276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E143E21-0409-4FD2-86A3-F75BAA72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88C6723-1198-46E7-A9DE-0A3E8657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E8863-620A-4B89-AD09-053C32861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13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2D80B95-D6C2-4BBE-A22B-0D64B16D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334D-F069-4EEA-ABD4-17FB908914A9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108659D-0539-4E49-8DAB-12609CA9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42D055F-AF0F-4252-8717-72BB291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099BB-1547-4548-8521-100111B06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0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B434147-EA95-442E-89D3-E9CA9D1E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0247-1772-4D48-B7DE-74C59C0B5823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469F9F4-B2E7-4692-BF08-70574E69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785DA0A-2C8D-46C7-9133-72507B56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BB9D-661B-42E6-9862-62A9DD624C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380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15655F23-A770-47BE-A5AB-EF6D76745E6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69AEE570-83FE-4741-891B-0E332FE1F65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7B0C717-FFCE-453B-B662-2030FA32C07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6564F64D-8359-437A-B4BC-F8055EB8D97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50F3788-EF0C-4B5B-8CC6-647098C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D202-9759-49FA-8885-EF93CCEE0C17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840FD33-CF75-4A74-9DE0-4D9C69DF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4DB77E4-E973-4161-9312-6F8A2A16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74C461D-1610-45AD-A4AA-1E7C7BAF29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6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2535680-4E93-497A-9100-4E0D8AF592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ADD0B0B-8314-4B52-BA18-1157A1D5E52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DCA48411-1079-487B-8413-DD74821642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E49BEFC3-B0A6-4BF3-AB38-98F130586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C29B912-B003-4773-991D-AB9016F80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0EB9A-7C22-400D-B6B3-A2A79B0E31DC}" type="datetimeFigureOut">
              <a:rPr lang="cs-CZ"/>
              <a:pPr>
                <a:defRPr/>
              </a:pPr>
              <a:t>13.02.2025</a:t>
            </a:fld>
            <a:endParaRPr lang="cs-CZ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3C5E3EB-469B-474D-A18D-F5B17479D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F9FCE1-C7E5-434F-A77F-03E3E78C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16161"/>
                </a:solidFill>
                <a:latin typeface="Constantia" panose="02030602050306030303" pitchFamily="18" charset="0"/>
              </a:defRPr>
            </a:lvl1pPr>
          </a:lstStyle>
          <a:p>
            <a:fld id="{F9A1A614-8FE4-4A06-8A81-C5ABEFA3DDC5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DFF1663-B46F-4E35-829E-B060162A487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6733A5-F837-467F-931C-A53F9BAA0D1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B49128-9043-4532-8759-98872DC6E82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3" r:id="rId2"/>
    <p:sldLayoutId id="2147483812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13" r:id="rId9"/>
    <p:sldLayoutId id="2147483809" r:id="rId10"/>
    <p:sldLayoutId id="2147483810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860CA23-89BF-4427-B2E0-8E37F193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57563"/>
            <a:ext cx="9144000" cy="34559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400" i="1" dirty="0">
                <a:solidFill>
                  <a:srgbClr val="FFFF00"/>
                </a:solidFill>
              </a:rPr>
              <a:t>Jaká vás napadne </a:t>
            </a:r>
            <a:r>
              <a:rPr lang="cs-CZ" sz="2400" b="1" i="1" u="sng" dirty="0">
                <a:solidFill>
                  <a:srgbClr val="FFFF00"/>
                </a:solidFill>
              </a:rPr>
              <a:t>první</a:t>
            </a:r>
            <a:r>
              <a:rPr lang="cs-CZ" sz="2400" i="1" dirty="0">
                <a:solidFill>
                  <a:srgbClr val="FFFF00"/>
                </a:solidFill>
              </a:rPr>
              <a:t> myšlenka/odpověď na následující otázku (bezprostředně po přečtení otázky si ji poznamenejte)?:</a:t>
            </a:r>
          </a:p>
          <a:p>
            <a:pPr>
              <a:defRPr/>
            </a:pPr>
            <a:endParaRPr lang="cs-CZ" sz="2400" dirty="0">
              <a:solidFill>
                <a:srgbClr val="FFFF0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i="1" dirty="0">
                <a:solidFill>
                  <a:srgbClr val="FFFF00"/>
                </a:solidFill>
              </a:rPr>
              <a:t>Pálka a míček stojí dohromady 1,10$. Pálka stojí o 1$ více, než míček. Kolik centů stojí míček?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i="1" dirty="0">
                <a:solidFill>
                  <a:srgbClr val="FFFF00"/>
                </a:solidFill>
              </a:rPr>
              <a:t>5 strojů vytvoří za 5 minut 5 výrobků. Jak dlouho bude trvat 100 strojům vytvořit 100 výrobků?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i="1" dirty="0">
                <a:solidFill>
                  <a:srgbClr val="FFFF00"/>
                </a:solidFill>
              </a:rPr>
              <a:t>Na vodní ploše je shluk leknínů. Každý den tento shluk zdvojnásobí svoji plochu. Když víte, že lekníny za 48 dní pokryjí celou vodní plochu, za jak dlouho pokryjí polovinu vodní plochy? </a:t>
            </a:r>
          </a:p>
          <a:p>
            <a:pPr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399069-0353-4A58-82E8-2295788EF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69033"/>
            <a:ext cx="8642350" cy="1007839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cs-CZ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cs-CZ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Několik slov k našemu intuitivnímu uvažování a jeho dopadu na hodnocení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3726533-A24D-4E89-898D-EC221174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Perseverační tendence = </a:t>
            </a:r>
            <a:r>
              <a:rPr lang="cs-CZ" dirty="0" err="1">
                <a:solidFill>
                  <a:srgbClr val="FFFF00"/>
                </a:solidFill>
              </a:rPr>
              <a:t>blízkostní</a:t>
            </a:r>
            <a:r>
              <a:rPr lang="cs-CZ" dirty="0">
                <a:solidFill>
                  <a:srgbClr val="FFFF00"/>
                </a:solidFill>
              </a:rPr>
              <a:t> chyba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 hodnotil setrvává u dříve (prvního) vytvořeného úsudku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 pro posuzovatele je očividně těžké po pozitivním posudku učinit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400" dirty="0">
                <a:solidFill>
                  <a:srgbClr val="FFFF00"/>
                </a:solidFill>
              </a:rPr>
              <a:t>     posudek negativní a naopak</a:t>
            </a:r>
          </a:p>
        </p:txBody>
      </p:sp>
      <p:sp>
        <p:nvSpPr>
          <p:cNvPr id="162820" name="TextovéPole 1">
            <a:extLst>
              <a:ext uri="{FF2B5EF4-FFF2-40B4-BE49-F238E27FC236}">
                <a16:creationId xmlns:a16="http://schemas.microsoft.com/office/drawing/2014/main" id="{3AA114D7-EE23-48C4-80AC-C4D978313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021388"/>
            <a:ext cx="4840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4. PERSEVERAČNÍ TENDENCE</a:t>
            </a:r>
          </a:p>
        </p:txBody>
      </p:sp>
      <p:sp>
        <p:nvSpPr>
          <p:cNvPr id="16388" name="Nadpis 1">
            <a:extLst>
              <a:ext uri="{FF2B5EF4-FFF2-40B4-BE49-F238E27FC236}">
                <a16:creationId xmlns:a16="http://schemas.microsoft.com/office/drawing/2014/main" id="{634BFADE-2251-4BD6-A44F-BE48B68E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-38735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D028E3E7-93A0-4185-9EF7-6CCCCE94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113"/>
            <a:ext cx="9036050" cy="49418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cs-CZ" altLang="cs-CZ" sz="2200"/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200"/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200"/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200"/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200"/>
          </a:p>
        </p:txBody>
      </p:sp>
      <p:sp>
        <p:nvSpPr>
          <p:cNvPr id="163844" name="TextovéPole 1">
            <a:extLst>
              <a:ext uri="{FF2B5EF4-FFF2-40B4-BE49-F238E27FC236}">
                <a16:creationId xmlns:a16="http://schemas.microsoft.com/office/drawing/2014/main" id="{E7D11B09-3E3F-402F-BCCA-2872516A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559175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5a) EFEKT ŘADY</a:t>
            </a:r>
          </a:p>
        </p:txBody>
      </p:sp>
      <p:sp>
        <p:nvSpPr>
          <p:cNvPr id="163845" name="TextovéPole 4">
            <a:extLst>
              <a:ext uri="{FF2B5EF4-FFF2-40B4-BE49-F238E27FC236}">
                <a16:creationId xmlns:a16="http://schemas.microsoft.com/office/drawing/2014/main" id="{6AF42F10-B8C1-4607-875F-13DCAE89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6210300"/>
            <a:ext cx="424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5b) EFEKT KONTRASTU</a:t>
            </a:r>
          </a:p>
        </p:txBody>
      </p:sp>
      <p:sp>
        <p:nvSpPr>
          <p:cNvPr id="17413" name="Nadpis 1">
            <a:extLst>
              <a:ext uri="{FF2B5EF4-FFF2-40B4-BE49-F238E27FC236}">
                <a16:creationId xmlns:a16="http://schemas.microsoft.com/office/drawing/2014/main" id="{EE5A20FB-8F6B-415B-9897-CAE9D661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-674688"/>
            <a:ext cx="8229600" cy="1143001"/>
          </a:xfrm>
        </p:spPr>
        <p:txBody>
          <a:bodyPr/>
          <a:lstStyle/>
          <a:p>
            <a:endParaRPr lang="en-GB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96F1E9-9813-420C-A740-38363518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527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FFFF00"/>
                </a:solidFill>
              </a:rPr>
              <a:t>Předpoklad učitele rozdělení kvality</a:t>
            </a:r>
          </a:p>
          <a:p>
            <a:pPr eaLnBrk="1" hangingPunct="1"/>
            <a:r>
              <a:rPr lang="cs-CZ" altLang="cs-CZ" sz="2000">
                <a:solidFill>
                  <a:srgbClr val="FFFF00"/>
                </a:solidFill>
              </a:rPr>
              <a:t>(„nemůžou jít 3x za sebou jedničkáři/pětkaři“)</a:t>
            </a:r>
            <a:endParaRPr lang="en-GB" altLang="cs-CZ" sz="2000">
              <a:solidFill>
                <a:srgbClr val="FFFF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ABC483-BCC5-41D3-9DBD-11BF9F1CFA12}"/>
              </a:ext>
            </a:extLst>
          </p:cNvPr>
          <p:cNvSpPr txBox="1"/>
          <p:nvPr/>
        </p:nvSpPr>
        <p:spPr>
          <a:xfrm>
            <a:off x="395536" y="3005538"/>
            <a:ext cx="28803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00"/>
                </a:solidFill>
                <a:latin typeface="Arial" charset="0"/>
                <a:cs typeface="Arial" charset="0"/>
              </a:rPr>
              <a:t>3- 4 4 </a:t>
            </a:r>
            <a:r>
              <a:rPr lang="cs-CZ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</a:t>
            </a:r>
            <a:r>
              <a:rPr lang="cs-CZ" sz="3200" dirty="0">
                <a:solidFill>
                  <a:srgbClr val="FFFF00"/>
                </a:solidFill>
                <a:latin typeface="Arial" charset="0"/>
                <a:cs typeface="Arial" charset="0"/>
              </a:rPr>
              <a:t> (2-)</a:t>
            </a:r>
            <a:endParaRPr lang="en-GB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A650D2-9F6E-475D-98E4-9F5E6EFF634D}"/>
              </a:ext>
            </a:extLst>
          </p:cNvPr>
          <p:cNvSpPr txBox="1"/>
          <p:nvPr/>
        </p:nvSpPr>
        <p:spPr>
          <a:xfrm>
            <a:off x="362773" y="5425201"/>
            <a:ext cx="25922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00"/>
                </a:solidFill>
                <a:latin typeface="Arial" charset="0"/>
                <a:cs typeface="Arial" charset="0"/>
              </a:rPr>
              <a:t>1 1- 1 </a:t>
            </a: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2-</a:t>
            </a:r>
            <a:r>
              <a:rPr lang="cs-CZ" sz="3200" dirty="0">
                <a:solidFill>
                  <a:srgbClr val="FFFF00"/>
                </a:solidFill>
                <a:latin typeface="Arial" charset="0"/>
                <a:cs typeface="Arial" charset="0"/>
              </a:rPr>
              <a:t> (2)</a:t>
            </a:r>
            <a:endParaRPr lang="en-GB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Zástupný symbol pro obsah 2">
            <a:extLst>
              <a:ext uri="{FF2B5EF4-FFF2-40B4-BE49-F238E27FC236}">
                <a16:creationId xmlns:a16="http://schemas.microsoft.com/office/drawing/2014/main" id="{70584CD3-26D2-4F29-BA97-E06F73E3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just"/>
            <a:r>
              <a:rPr lang="cs-CZ" altLang="cs-CZ">
                <a:solidFill>
                  <a:srgbClr val="FFFF00"/>
                </a:solidFill>
              </a:rPr>
              <a:t>Učitel přenáší (projektuje) některé ze svých vlastností, motivů nebo přání do druhé osoby a na základě toho ji pak hodnotí (při pozorování druhých osob jsou vlastní nevyřešené problémy obzvlášť silné)</a:t>
            </a:r>
          </a:p>
        </p:txBody>
      </p:sp>
      <p:sp>
        <p:nvSpPr>
          <p:cNvPr id="165892" name="TextovéPole 4">
            <a:extLst>
              <a:ext uri="{FF2B5EF4-FFF2-40B4-BE49-F238E27FC236}">
                <a16:creationId xmlns:a16="http://schemas.microsoft.com/office/drawing/2014/main" id="{96C80D27-583E-49C8-BC09-6628933B8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167438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6. PROJEKČNÍ CHYBA</a:t>
            </a:r>
          </a:p>
        </p:txBody>
      </p:sp>
      <p:sp>
        <p:nvSpPr>
          <p:cNvPr id="18436" name="Nadpis 1">
            <a:extLst>
              <a:ext uri="{FF2B5EF4-FFF2-40B4-BE49-F238E27FC236}">
                <a16:creationId xmlns:a16="http://schemas.microsoft.com/office/drawing/2014/main" id="{7084EFD9-AF5E-42B5-B001-5A6AE7B4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747713"/>
            <a:ext cx="8229600" cy="1143001"/>
          </a:xfrm>
        </p:spPr>
        <p:txBody>
          <a:bodyPr/>
          <a:lstStyle/>
          <a:p>
            <a:endParaRPr lang="en-GB" altLang="cs-CZ"/>
          </a:p>
        </p:txBody>
      </p:sp>
      <p:pic>
        <p:nvPicPr>
          <p:cNvPr id="3" name="Simpsonovi_19x15-Není-kouře-bez-tance">
            <a:hlinkClick r:id="" action="ppaction://media"/>
            <a:extLst>
              <a:ext uri="{FF2B5EF4-FFF2-40B4-BE49-F238E27FC236}">
                <a16:creationId xmlns:a16="http://schemas.microsoft.com/office/drawing/2014/main" id="{D51E47CE-7B38-4528-AAB2-38A1728B9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23145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Zástupný symbol pro obsah 2">
            <a:extLst>
              <a:ext uri="{FF2B5EF4-FFF2-40B4-BE49-F238E27FC236}">
                <a16:creationId xmlns:a16="http://schemas.microsoft.com/office/drawing/2014/main" id="{E46F1844-1F22-4157-AD62-40C1CF54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Vlastnosti žáka jsou v protikladu k učitelovým.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rgbClr val="FFFF00"/>
                </a:solidFill>
              </a:rPr>
              <a:t>Např. učitel tělesné výchovy, který je od mládí nadaný pro sport a pohybovou aktivitu, může žáka opačných kvalit hodnotit hůře</a:t>
            </a:r>
          </a:p>
        </p:txBody>
      </p:sp>
      <p:sp>
        <p:nvSpPr>
          <p:cNvPr id="166916" name="TextovéPole 4">
            <a:extLst>
              <a:ext uri="{FF2B5EF4-FFF2-40B4-BE49-F238E27FC236}">
                <a16:creationId xmlns:a16="http://schemas.microsoft.com/office/drawing/2014/main" id="{F64041B5-5241-41EC-A85F-C72A888B5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949950"/>
            <a:ext cx="410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7. KONTRASTNÍ CHYBA</a:t>
            </a:r>
          </a:p>
        </p:txBody>
      </p:sp>
      <p:sp>
        <p:nvSpPr>
          <p:cNvPr id="19460" name="Nadpis 1">
            <a:extLst>
              <a:ext uri="{FF2B5EF4-FFF2-40B4-BE49-F238E27FC236}">
                <a16:creationId xmlns:a16="http://schemas.microsoft.com/office/drawing/2014/main" id="{AC282ED5-D79A-45FF-AE0E-08336B41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81915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Zástupný symbol pro obsah 2">
            <a:extLst>
              <a:ext uri="{FF2B5EF4-FFF2-40B4-BE49-F238E27FC236}">
                <a16:creationId xmlns:a16="http://schemas.microsoft.com/office/drawing/2014/main" id="{277A5685-F0B0-47DC-8E46-3B339BC6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Mírné hodnocení v důsledku: „Objektivní by mu/ji uškodilo“ … „Ohrožuji jeho/její budoucnost.“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/>
          </a:p>
        </p:txBody>
      </p:sp>
      <p:sp>
        <p:nvSpPr>
          <p:cNvPr id="169988" name="TextovéPole 4">
            <a:extLst>
              <a:ext uri="{FF2B5EF4-FFF2-40B4-BE49-F238E27FC236}">
                <a16:creationId xmlns:a16="http://schemas.microsoft.com/office/drawing/2014/main" id="{7F5E86FC-E174-4873-8C8A-9CADEF89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932488"/>
            <a:ext cx="740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8. CHYBA ZPŮSOBENÁ VĚDOMÍM NÁSLEDKŮ</a:t>
            </a:r>
          </a:p>
        </p:txBody>
      </p:sp>
      <p:sp>
        <p:nvSpPr>
          <p:cNvPr id="20484" name="Nadpis 1">
            <a:extLst>
              <a:ext uri="{FF2B5EF4-FFF2-40B4-BE49-F238E27FC236}">
                <a16:creationId xmlns:a16="http://schemas.microsoft.com/office/drawing/2014/main" id="{0DFCB500-9B2E-4FA3-B91B-B77A13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458788"/>
            <a:ext cx="8229600" cy="1143001"/>
          </a:xfrm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29B139-E2C8-4BDD-A889-A87DFA80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9112250" cy="5732462"/>
          </a:xfrm>
        </p:spPr>
        <p:txBody>
          <a:bodyPr>
            <a:noAutofit/>
          </a:bodyPr>
          <a:lstStyle/>
          <a:p>
            <a:pPr marL="492823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00"/>
                </a:solidFill>
              </a:rPr>
              <a:t>Posuzovatel tíhne k příliš mírnému či příliš přísnému hodnocení. </a:t>
            </a:r>
          </a:p>
          <a:p>
            <a:pPr marL="492823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00"/>
                </a:solidFill>
              </a:rPr>
              <a:t>Následek: realistická sebereflexe a vědomé působení opačným směrem. </a:t>
            </a:r>
          </a:p>
          <a:p>
            <a:pPr marL="916686" lvl="1" indent="-514350">
              <a:buFont typeface="+mj-lt"/>
              <a:buAutoNum type="alphaLcParenR"/>
              <a:defRPr/>
            </a:pPr>
            <a:r>
              <a:rPr lang="cs-CZ" dirty="0">
                <a:solidFill>
                  <a:srgbClr val="FFFF00"/>
                </a:solidFill>
              </a:rPr>
              <a:t>princip mírnosti,</a:t>
            </a:r>
          </a:p>
          <a:p>
            <a:pPr marL="916686" lvl="1" indent="-514350">
              <a:buFont typeface="+mj-lt"/>
              <a:buAutoNum type="alphaLcParenR"/>
              <a:defRPr/>
            </a:pPr>
            <a:r>
              <a:rPr lang="cs-CZ" dirty="0">
                <a:solidFill>
                  <a:srgbClr val="FFFF00"/>
                </a:solidFill>
              </a:rPr>
              <a:t>princip přísnosti,</a:t>
            </a:r>
          </a:p>
          <a:p>
            <a:pPr marL="916686" lvl="1" indent="-514350">
              <a:buFont typeface="+mj-lt"/>
              <a:buAutoNum type="alphaLcParenR"/>
              <a:defRPr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 středu</a:t>
            </a:r>
            <a:r>
              <a:rPr lang="cs-CZ" dirty="0">
                <a:solidFill>
                  <a:srgbClr val="FFFF00"/>
                </a:solidFill>
              </a:rPr>
              <a:t>,</a:t>
            </a:r>
          </a:p>
          <a:p>
            <a:pPr marL="916686" lvl="1" indent="-514350">
              <a:buFont typeface="+mj-lt"/>
              <a:buAutoNum type="alphaLcParenR"/>
              <a:defRPr/>
            </a:pPr>
            <a:r>
              <a:rPr lang="cs-CZ" dirty="0">
                <a:solidFill>
                  <a:srgbClr val="FFFF00"/>
                </a:solidFill>
              </a:rPr>
              <a:t>tendenci k extrémním posudkům</a:t>
            </a:r>
            <a:endParaRPr lang="cs-CZ" sz="2200" dirty="0">
              <a:solidFill>
                <a:srgbClr val="FFFF00"/>
              </a:solidFill>
            </a:endParaRPr>
          </a:p>
        </p:txBody>
      </p:sp>
      <p:sp>
        <p:nvSpPr>
          <p:cNvPr id="164868" name="TextovéPole 4">
            <a:extLst>
              <a:ext uri="{FF2B5EF4-FFF2-40B4-BE49-F238E27FC236}">
                <a16:creationId xmlns:a16="http://schemas.microsoft.com/office/drawing/2014/main" id="{607F264F-90C6-48F7-981A-3A147B7BD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6119813"/>
            <a:ext cx="439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9. POSUZOVACÍ TENDENCE</a:t>
            </a:r>
          </a:p>
        </p:txBody>
      </p:sp>
      <p:sp>
        <p:nvSpPr>
          <p:cNvPr id="21508" name="Nadpis 1">
            <a:extLst>
              <a:ext uri="{FF2B5EF4-FFF2-40B4-BE49-F238E27FC236}">
                <a16:creationId xmlns:a16="http://schemas.microsoft.com/office/drawing/2014/main" id="{D49BE3AE-E164-4B46-915D-1F6B5A29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81915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Zástupný symbol pro obsah 2">
            <a:extLst>
              <a:ext uri="{FF2B5EF4-FFF2-40B4-BE49-F238E27FC236}">
                <a16:creationId xmlns:a16="http://schemas.microsoft.com/office/drawing/2014/main" id="{4CCEFBCE-5A86-43E0-8C49-19EEDC80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r>
              <a:rPr lang="cs-CZ" altLang="cs-CZ" sz="2000">
                <a:solidFill>
                  <a:srgbClr val="FFFF00"/>
                </a:solidFill>
              </a:rPr>
              <a:t>Děti „místní honorace“ jsou posuzovány lépe, než ostatní (bez ohledu na jejich skutečný výkon).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000">
              <a:solidFill>
                <a:srgbClr val="FFFF00"/>
              </a:solidFill>
            </a:endParaRPr>
          </a:p>
          <a:p>
            <a:endParaRPr lang="cs-CZ" altLang="cs-CZ" sz="2000">
              <a:solidFill>
                <a:srgbClr val="FFFF00"/>
              </a:solidFill>
            </a:endParaRPr>
          </a:p>
          <a:p>
            <a:endParaRPr lang="cs-CZ" altLang="cs-CZ" sz="2000">
              <a:solidFill>
                <a:srgbClr val="FFFF00"/>
              </a:solidFill>
            </a:endParaRPr>
          </a:p>
          <a:p>
            <a:r>
              <a:rPr lang="cs-CZ" altLang="cs-CZ" sz="2000">
                <a:solidFill>
                  <a:srgbClr val="FFFF00"/>
                </a:solidFill>
              </a:rPr>
              <a:t>Pozornost dětem se silným sociokulturním statutem („protože pouze tam to má jenom cenu“), což vede ke zvyšování rozdílů.</a:t>
            </a:r>
          </a:p>
        </p:txBody>
      </p:sp>
      <p:sp>
        <p:nvSpPr>
          <p:cNvPr id="168964" name="TextovéPole 4">
            <a:extLst>
              <a:ext uri="{FF2B5EF4-FFF2-40B4-BE49-F238E27FC236}">
                <a16:creationId xmlns:a16="http://schemas.microsoft.com/office/drawing/2014/main" id="{9E8BD1C6-7B13-4CCF-BDDF-6C864DCF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022600"/>
            <a:ext cx="366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10. EFEKT SVATOZÁŘE</a:t>
            </a:r>
          </a:p>
        </p:txBody>
      </p:sp>
      <p:sp>
        <p:nvSpPr>
          <p:cNvPr id="22532" name="Nadpis 1">
            <a:extLst>
              <a:ext uri="{FF2B5EF4-FFF2-40B4-BE49-F238E27FC236}">
                <a16:creationId xmlns:a16="http://schemas.microsoft.com/office/drawing/2014/main" id="{6B7BF025-E96A-43EA-ADA0-57B15CE4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endParaRPr lang="en-GB" alt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A23B96-6358-4C81-9684-A89DAAA3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375400"/>
            <a:ext cx="4911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11. EFEKT SVATÉHO MATOUŠE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  <p:bldP spid="16896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Zástupný symbol pro obsah 2">
            <a:extLst>
              <a:ext uri="{FF2B5EF4-FFF2-40B4-BE49-F238E27FC236}">
                <a16:creationId xmlns:a16="http://schemas.microsoft.com/office/drawing/2014/main" id="{80DCCBE7-DA35-403F-A4BD-E8CB6CE7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Subjekt se chová tak, jak je od něj očekáváno</a:t>
            </a:r>
          </a:p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Ústí v „sebenaplňující předpověď“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67940" name="TextovéPole 4">
            <a:extLst>
              <a:ext uri="{FF2B5EF4-FFF2-40B4-BE49-F238E27FC236}">
                <a16:creationId xmlns:a16="http://schemas.microsoft.com/office/drawing/2014/main" id="{6BC0575A-D679-486C-B69F-7403F673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781300"/>
            <a:ext cx="306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12. GOLEM EFEKT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0000"/>
                </a:solidFill>
                <a:latin typeface="Arial" panose="020B0604020202020204" pitchFamily="34" charset="0"/>
              </a:rPr>
              <a:t>negativní</a:t>
            </a:r>
          </a:p>
        </p:txBody>
      </p:sp>
      <p:sp>
        <p:nvSpPr>
          <p:cNvPr id="167941" name="TextovéPole 6">
            <a:extLst>
              <a:ext uri="{FF2B5EF4-FFF2-40B4-BE49-F238E27FC236}">
                <a16:creationId xmlns:a16="http://schemas.microsoft.com/office/drawing/2014/main" id="{53F9BD8F-6B1E-40EF-8846-58A8C5FB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4941888"/>
            <a:ext cx="6634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13. PYGMALION EFEKT, GALATEA EFEKT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0000"/>
                </a:solidFill>
                <a:latin typeface="Arial" panose="020B0604020202020204" pitchFamily="34" charset="0"/>
              </a:rPr>
              <a:t>pozitivní</a:t>
            </a:r>
          </a:p>
        </p:txBody>
      </p:sp>
      <p:sp>
        <p:nvSpPr>
          <p:cNvPr id="23557" name="Nadpis 1">
            <a:extLst>
              <a:ext uri="{FF2B5EF4-FFF2-40B4-BE49-F238E27FC236}">
                <a16:creationId xmlns:a16="http://schemas.microsoft.com/office/drawing/2014/main" id="{8C242B75-E889-4D4C-BCE5-F97B09CB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-57150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0FEDC9E-B3EA-4ABB-9591-B69778A1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1188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300" b="1">
                <a:solidFill>
                  <a:srgbClr val="FFFF00"/>
                </a:solidFill>
              </a:rPr>
              <a:t>„</a:t>
            </a:r>
            <a:r>
              <a:rPr lang="cs-CZ" altLang="cs-CZ" sz="2300" b="1" i="1">
                <a:solidFill>
                  <a:srgbClr val="FFFF00"/>
                </a:solidFill>
              </a:rPr>
              <a:t>Čím více jsou studenti přesvědčeni, že splní úkol, tím je více pravděpodobné, že úkol skutečně splní </a:t>
            </a:r>
            <a:r>
              <a:rPr lang="cs-CZ" altLang="cs-CZ" sz="2300" b="1">
                <a:solidFill>
                  <a:srgbClr val="FFFF00"/>
                </a:solidFill>
              </a:rPr>
              <a:t>.“ (El-Koumy, 2004, s. 8) </a:t>
            </a:r>
          </a:p>
          <a:p>
            <a:pPr eaLnBrk="1" hangingPunct="1"/>
            <a:endParaRPr lang="cs-CZ" altLang="cs-CZ"/>
          </a:p>
        </p:txBody>
      </p:sp>
      <p:pic>
        <p:nvPicPr>
          <p:cNvPr id="4" name="Simpsonovi_17x14-Bart-má-dvě-mámy">
            <a:hlinkClick r:id="" action="ppaction://media"/>
            <a:extLst>
              <a:ext uri="{FF2B5EF4-FFF2-40B4-BE49-F238E27FC236}">
                <a16:creationId xmlns:a16="http://schemas.microsoft.com/office/drawing/2014/main" id="{9C18B384-5A01-4E17-8D33-D6FD1D9D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158875"/>
            <a:ext cx="11572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E997B-736C-4F3D-996E-070B062A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Vnímání žáků, jakoby patřili do několika málo kategorií (založeno hl. na dojmech a pocitech)</a:t>
            </a:r>
          </a:p>
          <a:p>
            <a:endParaRPr lang="cs-CZ" altLang="cs-CZ"/>
          </a:p>
        </p:txBody>
      </p:sp>
      <p:sp>
        <p:nvSpPr>
          <p:cNvPr id="4" name="TextovéPole 6">
            <a:extLst>
              <a:ext uri="{FF2B5EF4-FFF2-40B4-BE49-F238E27FC236}">
                <a16:creationId xmlns:a16="http://schemas.microsoft.com/office/drawing/2014/main" id="{81D81EF9-B4CB-4CB5-B625-8B63AA1C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2636838"/>
            <a:ext cx="663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14. Schematické typizování</a:t>
            </a:r>
            <a:endParaRPr lang="cs-CZ" altLang="cs-CZ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Jára Cimrman   Debil blbeček">
            <a:hlinkClick r:id="" action="ppaction://media"/>
            <a:extLst>
              <a:ext uri="{FF2B5EF4-FFF2-40B4-BE49-F238E27FC236}">
                <a16:creationId xmlns:a16="http://schemas.microsoft.com/office/drawing/2014/main" id="{908AB68C-1C56-43D9-ADBA-40CEBF0C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38560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03C52F-A5FA-485F-A9F7-19B64F68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FFFF00"/>
                </a:solidFill>
              </a:rPr>
              <a:t> neschopnost vidět situaci v širších souvislostech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FFFF00"/>
                </a:solidFill>
              </a:rPr>
              <a:t> interakce vyvěrá z dojmů a pocitů, učitel žákovi: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 věří x nevěří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 dává šanci x nedává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 trpělivý x netrpělivý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 věnuje pozornost či nikoliv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FFFF00"/>
                </a:solidFill>
              </a:rPr>
              <a:t> * tak pro žáka příznivé či nepříznivé situace s důsledky dosažení ne/úspěchu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709029-831B-46D8-A50E-59AC9FB59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007839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cs-CZ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Nežádoucí zdroje subjektivity mají za následek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683F70-C45B-426F-B7E6-74D47EB727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" y="25400"/>
            <a:ext cx="9115425" cy="68326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cs-CZ" sz="2100" dirty="0">
                <a:solidFill>
                  <a:srgbClr val="FFFF00"/>
                </a:solidFill>
              </a:rPr>
              <a:t>„</a:t>
            </a:r>
            <a:r>
              <a:rPr lang="cs-CZ" sz="2100" i="1" dirty="0" err="1">
                <a:solidFill>
                  <a:srgbClr val="FFFF00"/>
                </a:solidFill>
              </a:rPr>
              <a:t>Steve</a:t>
            </a:r>
            <a:r>
              <a:rPr lang="cs-CZ" sz="2100" i="1" dirty="0">
                <a:solidFill>
                  <a:srgbClr val="FFFF00"/>
                </a:solidFill>
              </a:rPr>
              <a:t> je velmi plachý, uzavřený člověk, vždy je ochoten pomoci, ale moc se nezajímá o lidi nebo o skutečný svět kolem sebe. Je to skromný, slušný člověk, má smysl pro pořádek a vášeň pro detaily</a:t>
            </a:r>
            <a:r>
              <a:rPr lang="cs-CZ" sz="2100" dirty="0">
                <a:solidFill>
                  <a:srgbClr val="FFFF00"/>
                </a:solidFill>
              </a:rPr>
              <a:t>.“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cs-CZ" sz="2100" dirty="0">
                <a:solidFill>
                  <a:srgbClr val="FFFF00"/>
                </a:solidFill>
              </a:rPr>
              <a:t>Bude </a:t>
            </a:r>
            <a:r>
              <a:rPr lang="cs-CZ" sz="2100" dirty="0" err="1">
                <a:solidFill>
                  <a:srgbClr val="FFFF00"/>
                </a:solidFill>
              </a:rPr>
              <a:t>Steve</a:t>
            </a:r>
            <a:r>
              <a:rPr lang="cs-CZ" sz="2100" dirty="0">
                <a:solidFill>
                  <a:srgbClr val="FFFF00"/>
                </a:solidFill>
              </a:rPr>
              <a:t> s větší pravděpodobností knihovník, nebo farmář?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cs-CZ" sz="2100" dirty="0">
                <a:solidFill>
                  <a:srgbClr val="FFFF00"/>
                </a:solidFill>
              </a:rPr>
              <a:t> tzv. </a:t>
            </a:r>
            <a:r>
              <a:rPr lang="cs-CZ" sz="2100" b="1" dirty="0">
                <a:solidFill>
                  <a:srgbClr val="FFFF00"/>
                </a:solidFill>
              </a:rPr>
              <a:t>heuristika</a:t>
            </a:r>
            <a:r>
              <a:rPr lang="cs-CZ" sz="2100" dirty="0">
                <a:solidFill>
                  <a:srgbClr val="FFFF00"/>
                </a:solidFill>
              </a:rPr>
              <a:t> (= hrubý odhad/vodítko) na základě </a:t>
            </a:r>
            <a:r>
              <a:rPr lang="cs-CZ" sz="2100" b="1" dirty="0">
                <a:solidFill>
                  <a:srgbClr val="FFFF00"/>
                </a:solidFill>
              </a:rPr>
              <a:t>kulturního stereotypu</a:t>
            </a:r>
            <a:r>
              <a:rPr lang="cs-CZ" sz="2100" dirty="0">
                <a:solidFill>
                  <a:srgbClr val="FFFF00"/>
                </a:solidFill>
              </a:rPr>
              <a:t> o profesi (na základě „podobnosti“)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cs-CZ" sz="2100" i="1" dirty="0">
                <a:solidFill>
                  <a:srgbClr val="FFFF00"/>
                </a:solidFill>
              </a:rPr>
              <a:t>„Jsou nevěrní častěji politici, než lékaři  a právníci?“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cs-CZ" sz="2100" dirty="0">
                <a:solidFill>
                  <a:srgbClr val="FFFF00"/>
                </a:solidFill>
              </a:rPr>
              <a:t> tzv. </a:t>
            </a:r>
            <a:r>
              <a:rPr lang="cs-CZ" sz="2100" b="1" dirty="0">
                <a:solidFill>
                  <a:srgbClr val="FFFF00"/>
                </a:solidFill>
              </a:rPr>
              <a:t>heuristika</a:t>
            </a:r>
            <a:r>
              <a:rPr lang="cs-CZ" sz="2100" dirty="0">
                <a:solidFill>
                  <a:srgbClr val="FFFF00"/>
                </a:solidFill>
              </a:rPr>
              <a:t> na základě </a:t>
            </a:r>
            <a:r>
              <a:rPr lang="cs-CZ" sz="2100" b="1" dirty="0">
                <a:solidFill>
                  <a:srgbClr val="FFFF00"/>
                </a:solidFill>
              </a:rPr>
              <a:t>dostupnosti</a:t>
            </a:r>
            <a:r>
              <a:rPr lang="cs-CZ" sz="2100" dirty="0">
                <a:solidFill>
                  <a:srgbClr val="FFFF00"/>
                </a:solidFill>
              </a:rPr>
              <a:t> („které znám/slyšel jsem o nich“)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rgbClr val="FFFF00"/>
                </a:solidFill>
              </a:rPr>
              <a:t>afektivní heuristika </a:t>
            </a:r>
            <a:r>
              <a:rPr lang="cs-CZ" sz="2000" dirty="0">
                <a:solidFill>
                  <a:srgbClr val="FFFF00"/>
                </a:solidFill>
              </a:rPr>
              <a:t>(alternativa při příliš složitých otázkách):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000" i="1" dirty="0">
                <a:solidFill>
                  <a:srgbClr val="FFFF00"/>
                </a:solidFill>
              </a:rPr>
              <a:t>„Mám investovat do Fordu“?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2000" dirty="0">
                <a:solidFill>
                  <a:srgbClr val="FFFF00"/>
                </a:solidFill>
              </a:rPr>
              <a:t> příliš složité (jak si stojí akcie; jak vypadá vývoj; jak si stojí v </a:t>
            </a:r>
            <a:r>
              <a:rPr lang="cs-CZ" sz="2000" dirty="0" err="1">
                <a:solidFill>
                  <a:srgbClr val="FFFF00"/>
                </a:solidFill>
              </a:rPr>
              <a:t>souč</a:t>
            </a:r>
            <a:r>
              <a:rPr lang="cs-CZ" sz="2000" dirty="0">
                <a:solidFill>
                  <a:srgbClr val="FFFF00"/>
                </a:solidFill>
              </a:rPr>
              <a:t>. době obecně </a:t>
            </a:r>
            <a:r>
              <a:rPr lang="cs-CZ" sz="2000" dirty="0" err="1">
                <a:solidFill>
                  <a:srgbClr val="FFFF00"/>
                </a:solidFill>
              </a:rPr>
              <a:t>autom</a:t>
            </a:r>
            <a:r>
              <a:rPr lang="cs-CZ" sz="2000" dirty="0">
                <a:solidFill>
                  <a:srgbClr val="FFFF00"/>
                </a:solidFill>
              </a:rPr>
              <a:t>. průmysl, …)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2000" dirty="0">
                <a:solidFill>
                  <a:srgbClr val="FFFF00"/>
                </a:solidFill>
              </a:rPr>
              <a:t> volba jednodušší otázky: Líbí se mi Ford?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cs-CZ" sz="2100" dirty="0">
              <a:solidFill>
                <a:srgbClr val="FFFF00"/>
              </a:solidFill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cs-CZ" sz="2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5A573F-0713-43BC-B049-9064CC981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924175"/>
            <a:ext cx="90630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46D30E-F79D-4960-A2D1-09566457BD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endParaRPr lang="cs-CZ" sz="2400" b="1" dirty="0">
              <a:solidFill>
                <a:srgbClr val="FFFF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3200" b="1" dirty="0">
                <a:solidFill>
                  <a:srgbClr val="FFFF00"/>
                </a:solidFill>
              </a:rPr>
              <a:t>Systém S1	                               Systém S2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200" b="1" dirty="0">
                <a:solidFill>
                  <a:srgbClr val="FFFF00"/>
                </a:solidFill>
              </a:rPr>
              <a:t>1. Základem S1 je asociativní paměť (</a:t>
            </a:r>
            <a:r>
              <a:rPr lang="cs-CZ" sz="2200" b="1" dirty="0" err="1">
                <a:solidFill>
                  <a:srgbClr val="FFFF00"/>
                </a:solidFill>
              </a:rPr>
              <a:t>kogn</a:t>
            </a:r>
            <a:r>
              <a:rPr lang="cs-CZ" sz="2200" b="1" dirty="0">
                <a:solidFill>
                  <a:srgbClr val="FFFF00"/>
                </a:solidFill>
              </a:rPr>
              <a:t>.+</a:t>
            </a:r>
            <a:r>
              <a:rPr lang="cs-CZ" sz="2200" b="1" dirty="0" err="1">
                <a:solidFill>
                  <a:srgbClr val="FFFF00"/>
                </a:solidFill>
              </a:rPr>
              <a:t>emoc</a:t>
            </a:r>
            <a:r>
              <a:rPr lang="cs-CZ" sz="2200" b="1" dirty="0">
                <a:solidFill>
                  <a:srgbClr val="FFFF00"/>
                </a:solidFill>
              </a:rPr>
              <a:t>.+</a:t>
            </a:r>
            <a:r>
              <a:rPr lang="cs-CZ" sz="2200" b="1" dirty="0" err="1">
                <a:solidFill>
                  <a:srgbClr val="FFFF00"/>
                </a:solidFill>
              </a:rPr>
              <a:t>fyziol</a:t>
            </a:r>
            <a:r>
              <a:rPr lang="cs-CZ" sz="2200" b="1" dirty="0">
                <a:solidFill>
                  <a:srgbClr val="FFFF00"/>
                </a:solidFill>
              </a:rPr>
              <a:t>. reakce) …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solidFill>
                  <a:srgbClr val="FFFF00"/>
                </a:solidFill>
              </a:rPr>
              <a:t>Výzkumy (Florida efekt, Test sluchátek, Efekt lady </a:t>
            </a:r>
            <a:r>
              <a:rPr lang="cs-CZ" sz="1600" dirty="0" err="1">
                <a:solidFill>
                  <a:srgbClr val="FFFF00"/>
                </a:solidFill>
              </a:rPr>
              <a:t>Macbeth</a:t>
            </a:r>
            <a:r>
              <a:rPr lang="cs-CZ" sz="1600" dirty="0">
                <a:solidFill>
                  <a:srgbClr val="FFFF00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2. </a:t>
            </a:r>
            <a:r>
              <a:rPr lang="cs-CZ" sz="2200" i="1" dirty="0">
                <a:solidFill>
                  <a:srgbClr val="FFFF00"/>
                </a:solidFill>
              </a:rPr>
              <a:t>Pokuste se určit zda je argument logicky platný: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200" i="1" dirty="0">
                <a:solidFill>
                  <a:srgbClr val="FFFF00"/>
                </a:solidFill>
              </a:rPr>
              <a:t>Všechny růže jsou květiny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200" i="1" dirty="0">
                <a:solidFill>
                  <a:srgbClr val="FFFF00"/>
                </a:solidFill>
              </a:rPr>
              <a:t>Některé květiny rychle vadnou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200" i="1" dirty="0">
                <a:solidFill>
                  <a:srgbClr val="FFFF00"/>
                </a:solidFill>
              </a:rPr>
              <a:t>Tudíž některé růže rychle vadnou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200" b="1" dirty="0">
                <a:solidFill>
                  <a:srgbClr val="FFFF00"/>
                </a:solidFill>
              </a:rPr>
              <a:t>S1 nejprve formuluje závěry, potom hledá argumenty …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 „</a:t>
            </a:r>
            <a:r>
              <a:rPr lang="cs-CZ" sz="2000" i="1" dirty="0">
                <a:solidFill>
                  <a:srgbClr val="FFFF00"/>
                </a:solidFill>
              </a:rPr>
              <a:t>Velký dopad na každodenní život … když lidé věří, že závěr je pravdivý, pak budou velmi pravděpodobně věřit i argumentům, které se objevují na jeho podporu, přičemž tyto argumenty mohou být i nesprávné</a:t>
            </a:r>
            <a:r>
              <a:rPr lang="cs-CZ" sz="2000" dirty="0">
                <a:solidFill>
                  <a:srgbClr val="FFFF00"/>
                </a:solidFill>
              </a:rPr>
              <a:t>.“ </a:t>
            </a:r>
            <a:endParaRPr lang="cs-CZ" sz="2200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A7A79-0A5D-43BE-990F-C73D38B2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2376488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9F431D-7EF6-4946-96AF-AE2F4433F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65175"/>
            <a:ext cx="9109075" cy="6092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200" b="1" dirty="0">
                <a:solidFill>
                  <a:srgbClr val="FFFF00"/>
                </a:solidFill>
              </a:rPr>
              <a:t>3. Drží koherentní obraz světa … 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a) související zkušenost, známé </a:t>
            </a:r>
            <a:r>
              <a:rPr lang="cs-CZ" sz="2000" dirty="0" err="1">
                <a:solidFill>
                  <a:srgbClr val="FFFF00"/>
                </a:solidFill>
              </a:rPr>
              <a:t>info</a:t>
            </a:r>
            <a:r>
              <a:rPr lang="cs-CZ" sz="2000" dirty="0">
                <a:solidFill>
                  <a:srgbClr val="FFFF00"/>
                </a:solidFill>
              </a:rPr>
              <a:t> ≠ ohrožení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FFFF00"/>
                </a:solidFill>
              </a:rPr>
              <a:t>lidé hledají </a:t>
            </a:r>
            <a:r>
              <a:rPr lang="cs-CZ" sz="2000" dirty="0" err="1">
                <a:solidFill>
                  <a:srgbClr val="FFFF00"/>
                </a:solidFill>
              </a:rPr>
              <a:t>info</a:t>
            </a:r>
            <a:r>
              <a:rPr lang="cs-CZ" sz="2000" dirty="0">
                <a:solidFill>
                  <a:srgbClr val="FFFF00"/>
                </a:solidFill>
              </a:rPr>
              <a:t>, které je kompatibilní s jejich názory (tzv. strategie pozitivního testu)</a:t>
            </a:r>
          </a:p>
          <a:p>
            <a:pPr marL="26987" indent="0">
              <a:buFont typeface="Wingdings 2" panose="05020102010507070707" pitchFamily="18" charset="2"/>
              <a:buNone/>
              <a:defRPr/>
            </a:pPr>
            <a:r>
              <a:rPr lang="cs-CZ" sz="2200" dirty="0">
                <a:solidFill>
                  <a:srgbClr val="FFFF00"/>
                </a:solidFill>
              </a:rPr>
              <a:t>b) myšlenka vyvolaná </a:t>
            </a:r>
            <a:r>
              <a:rPr lang="cs-CZ" sz="2200" dirty="0" err="1">
                <a:solidFill>
                  <a:srgbClr val="FFFF00"/>
                </a:solidFill>
              </a:rPr>
              <a:t>primingem</a:t>
            </a:r>
            <a:r>
              <a:rPr lang="cs-CZ" sz="2200" dirty="0">
                <a:solidFill>
                  <a:srgbClr val="FFFF00"/>
                </a:solidFill>
              </a:rPr>
              <a:t> (= kognitivně snadná) – vyvolává dobrý pocit (je to známé) – výsledek zkušeností (tzv. efekt pouhého vytavení)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FFFF00"/>
                </a:solidFill>
              </a:rPr>
              <a:t>když něco známe, nás vede k tomu, že se nám to líbí … a to, že něco známe a líbí se nám, vytváří </a:t>
            </a:r>
            <a:r>
              <a:rPr lang="cs-CZ" sz="2000" b="1" dirty="0">
                <a:solidFill>
                  <a:srgbClr val="FFFF00"/>
                </a:solidFill>
              </a:rPr>
              <a:t>iluzi pravdy  </a:t>
            </a:r>
          </a:p>
          <a:p>
            <a:pPr marL="369887" indent="-342900"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FFFF00"/>
                </a:solidFill>
              </a:rPr>
              <a:t>„</a:t>
            </a:r>
            <a:r>
              <a:rPr lang="cs-CZ" sz="2000" i="1" dirty="0">
                <a:solidFill>
                  <a:srgbClr val="FFFF00"/>
                </a:solidFill>
              </a:rPr>
              <a:t>Všechno, co usnadňuje fungování asociačního mechanismu, bude rovněž názory zkreslovat. Spolehlivým způsobem, jak lidi přimět věřit k nepravdám, je jejich časté opakování</a:t>
            </a:r>
            <a:r>
              <a:rPr lang="cs-CZ" sz="2000" dirty="0">
                <a:solidFill>
                  <a:srgbClr val="FFFF00"/>
                </a:solidFill>
              </a:rPr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DF3B59-CEFD-4098-BAE4-50256EEE92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3" y="115888"/>
            <a:ext cx="9139237" cy="5878512"/>
          </a:xfrm>
        </p:spPr>
        <p:txBody>
          <a:bodyPr/>
          <a:lstStyle/>
          <a:p>
            <a:pPr marL="26987" indent="0">
              <a:buFont typeface="Wingdings 2" panose="05020102010507070707" pitchFamily="18" charset="2"/>
              <a:buNone/>
              <a:defRPr/>
            </a:pPr>
            <a:r>
              <a:rPr lang="cs-CZ" sz="2200" b="1" dirty="0">
                <a:solidFill>
                  <a:srgbClr val="FFFF00"/>
                </a:solidFill>
              </a:rPr>
              <a:t>4. Uvažuje kauzálně …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„</a:t>
            </a:r>
            <a:r>
              <a:rPr lang="cs-CZ" sz="2000" i="1" dirty="0">
                <a:solidFill>
                  <a:srgbClr val="FFFF00"/>
                </a:solidFill>
              </a:rPr>
              <a:t>Ceny státních dluhopisů USA stoupají: Husajnovo dopadení možná nepovede k potlačení terorismu</a:t>
            </a:r>
            <a:r>
              <a:rPr lang="cs-CZ" sz="2000" dirty="0">
                <a:solidFill>
                  <a:srgbClr val="FFFF00"/>
                </a:solidFill>
              </a:rPr>
              <a:t>“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X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cs-CZ" sz="2000" dirty="0">
                <a:solidFill>
                  <a:srgbClr val="FFFF00"/>
                </a:solidFill>
              </a:rPr>
              <a:t>„</a:t>
            </a:r>
            <a:r>
              <a:rPr lang="cs-CZ" sz="2000" i="1" dirty="0">
                <a:solidFill>
                  <a:srgbClr val="FFFF00"/>
                </a:solidFill>
              </a:rPr>
              <a:t>Ceny státních dluhopisů USA klesají: dopadení Husajna zvyšuje přitažlivost rizikových investic</a:t>
            </a:r>
            <a:r>
              <a:rPr lang="cs-CZ" sz="2000" dirty="0">
                <a:solidFill>
                  <a:srgbClr val="FFFF00"/>
                </a:solidFill>
              </a:rPr>
              <a:t>.“ (o půl hodiny později)</a:t>
            </a:r>
          </a:p>
          <a:p>
            <a:pPr>
              <a:defRPr/>
            </a:pPr>
            <a:r>
              <a:rPr lang="cs-CZ" sz="2000" dirty="0">
                <a:solidFill>
                  <a:srgbClr val="FFFF00"/>
                </a:solidFill>
              </a:rPr>
              <a:t>když se někde objeví cokoliv připomínající pravidlo, S1 to odmítne jako náhodu – jsme hledači modelů (pro netrénované oko se nahodilost jeví jako pravidelnost, nebo tendence shluku)</a:t>
            </a:r>
          </a:p>
          <a:p>
            <a:pPr marL="26987" indent="0">
              <a:buFont typeface="Wingdings 2" panose="05020102010507070707" pitchFamily="18" charset="2"/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marL="26987" indent="0">
              <a:buFont typeface="Wingdings 2" panose="05020102010507070707" pitchFamily="18" charset="2"/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marL="26987" indent="0">
              <a:buFont typeface="Wingdings 2" panose="05020102010507070707" pitchFamily="18" charset="2"/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marL="26987" indent="0">
              <a:buFont typeface="Wingdings 2" panose="05020102010507070707" pitchFamily="18" charset="2"/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 marL="26987" indent="0">
              <a:buFont typeface="Wingdings 2" panose="05020102010507070707" pitchFamily="18" charset="2"/>
              <a:buNone/>
              <a:defRPr/>
            </a:pPr>
            <a:endParaRPr lang="cs-CZ" sz="2000" dirty="0">
              <a:solidFill>
                <a:srgbClr val="FFFF00"/>
              </a:solidFill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298589-16BE-4964-AB81-2A05C9F65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38488"/>
            <a:ext cx="462438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C3EB9B-D42E-4643-88F6-8073579FBD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1750" y="765175"/>
            <a:ext cx="9134475" cy="623728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5. Zaměření pozornosti … </a:t>
            </a:r>
          </a:p>
          <a:p>
            <a:pPr>
              <a:defRPr/>
            </a:pPr>
            <a:r>
              <a:rPr lang="cs-CZ" sz="2000" dirty="0">
                <a:solidFill>
                  <a:srgbClr val="FFFF00"/>
                </a:solidFill>
              </a:rPr>
              <a:t>Dokážeme být slepý ke zjevnému a dokážeme být slepý k naší zjevné 	slepotě</a:t>
            </a:r>
          </a:p>
          <a:p>
            <a:pPr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C58D694E-FAC9-42F7-9B17-DE566A8B1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2131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7FB7687-BE0C-4569-AB35-8FF8E3BE6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007839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cs-CZ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Nežádoucí zdroje subjektivity při hodnocení</a:t>
            </a:r>
          </a:p>
        </p:txBody>
      </p:sp>
      <p:sp>
        <p:nvSpPr>
          <p:cNvPr id="160771" name="Zástupný symbol pro obsah 2">
            <a:extLst>
              <a:ext uri="{FF2B5EF4-FFF2-40B4-BE49-F238E27FC236}">
                <a16:creationId xmlns:a16="http://schemas.microsoft.com/office/drawing/2014/main" id="{9DB747AC-F336-45D3-85CE-CD905EEF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5113"/>
            <a:ext cx="9144000" cy="44862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800" dirty="0">
                <a:solidFill>
                  <a:srgbClr val="FFFF00"/>
                </a:solidFill>
              </a:rPr>
              <a:t>„</a:t>
            </a:r>
            <a:r>
              <a:rPr lang="cs-CZ" sz="2800" dirty="0" err="1">
                <a:solidFill>
                  <a:srgbClr val="FFFF00"/>
                </a:solidFill>
              </a:rPr>
              <a:t>Urč</a:t>
            </a:r>
            <a:r>
              <a:rPr lang="cs-CZ" sz="2800" dirty="0">
                <a:solidFill>
                  <a:srgbClr val="FFFF00"/>
                </a:solidFill>
              </a:rPr>
              <a:t>. vlastnost/rys/prvek působí v oblastech, se kterými </a:t>
            </a:r>
            <a:r>
              <a:rPr lang="cs-CZ" sz="2800" u="sng" dirty="0">
                <a:solidFill>
                  <a:srgbClr val="FFFF00"/>
                </a:solidFill>
              </a:rPr>
              <a:t>nesouvisí“</a:t>
            </a:r>
          </a:p>
          <a:p>
            <a:pPr marL="0" indent="0" algn="ctr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 např. dítě, které nosí brýle, je považováno za inteligentní a hloubavé</a:t>
            </a:r>
          </a:p>
          <a:p>
            <a:pPr marL="0" indent="0" algn="ctr"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 přikyvující posluchač na mé přednášce bude zajisté svědomitý a pilný </a:t>
            </a:r>
            <a:r>
              <a:rPr lang="cs-CZ" sz="24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cs-CZ" sz="2800" dirty="0">
                <a:solidFill>
                  <a:srgbClr val="FFFF00"/>
                </a:solidFill>
              </a:rPr>
              <a:t>Mít na člověku všechno rád x nerad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FFFF00"/>
                </a:solidFill>
              </a:rPr>
              <a:t> ovlivněni (i) prvním dojmem (a následnou kumulací důkazů)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Alan: inteligentní, pracovitý, impulzivní, kritický, tvrdohlavý, závistivý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rgbClr val="FFFF00"/>
                </a:solidFill>
              </a:rPr>
              <a:t>Ben: závistivý, tvrdohlavý, kritický, impulzivní, pracovitý, inteligentní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cs-CZ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cs-CZ" sz="2800" dirty="0">
                <a:solidFill>
                  <a:srgbClr val="FFFF00"/>
                </a:solidFill>
              </a:rPr>
              <a:t>Jednotlivé rysy jsou obvykle posuzovány podle celkového (globálního) dojmu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FFFF00"/>
                </a:solidFill>
              </a:rPr>
              <a:t>ten je tvořen: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FFFF00"/>
                </a:solidFill>
              </a:rPr>
              <a:t>55 % vzhledem</a:t>
            </a:r>
            <a:r>
              <a:rPr lang="cs-CZ" sz="2400" dirty="0">
                <a:solidFill>
                  <a:srgbClr val="FFFF00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FFFF00"/>
                </a:solidFill>
              </a:rPr>
              <a:t>38 % hlasem, 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FFFF00"/>
                </a:solidFill>
              </a:rPr>
              <a:t>7 % obsahem sdělení</a:t>
            </a:r>
            <a:br>
              <a:rPr lang="cs-CZ" dirty="0"/>
            </a:br>
            <a:endParaRPr lang="cs-CZ" dirty="0"/>
          </a:p>
        </p:txBody>
      </p:sp>
      <p:sp>
        <p:nvSpPr>
          <p:cNvPr id="160772" name="TextovéPole 1">
            <a:extLst>
              <a:ext uri="{FF2B5EF4-FFF2-40B4-BE49-F238E27FC236}">
                <a16:creationId xmlns:a16="http://schemas.microsoft.com/office/drawing/2014/main" id="{2FF98BFF-1D9D-4C19-A4F4-640D5AC9C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910263"/>
            <a:ext cx="4824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 eaLnBrk="1" hangingPunct="1">
              <a:buFontTx/>
              <a:buAutoNum type="arabicPeriod"/>
              <a:defRPr/>
            </a:pPr>
            <a:r>
              <a:rPr lang="cs-CZ" sz="2400" b="1" dirty="0">
                <a:solidFill>
                  <a:srgbClr val="FF0000"/>
                </a:solidFill>
              </a:rPr>
              <a:t>HALÓ EFEKT</a:t>
            </a:r>
          </a:p>
          <a:p>
            <a:pPr eaLnBrk="1" hangingPunct="1"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Přehnaná emoční koherence</a:t>
            </a:r>
          </a:p>
        </p:txBody>
      </p:sp>
      <p:pic>
        <p:nvPicPr>
          <p:cNvPr id="3" name="04 - Simpsonovi">
            <a:hlinkClick r:id="" action="ppaction://media"/>
            <a:extLst>
              <a:ext uri="{FF2B5EF4-FFF2-40B4-BE49-F238E27FC236}">
                <a16:creationId xmlns:a16="http://schemas.microsoft.com/office/drawing/2014/main" id="{9F784F75-8FE3-4B57-B572-F4691F32C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854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Zástupný symbol pro obsah 2">
            <a:extLst>
              <a:ext uri="{FF2B5EF4-FFF2-40B4-BE49-F238E27FC236}">
                <a16:creationId xmlns:a16="http://schemas.microsoft.com/office/drawing/2014/main" id="{D2E36F91-E400-4365-8D6F-1EA8B4EE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275"/>
            <a:ext cx="9144000" cy="568801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FFFF00"/>
                </a:solidFill>
              </a:rPr>
              <a:t>= příčina, kterou jedinci používají k vysvětlení svého/cizího výkonu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</a:rPr>
              <a:t>a) Vnitřní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</a:rPr>
              <a:t>b) Vnější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</a:rPr>
              <a:t> 1. stabilní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</a:rPr>
              <a:t>2. Nestabilní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FFFF00"/>
                </a:solidFill>
              </a:rPr>
              <a:t> u „nevysvětlujících událostí“ budu v mysli hledat, co by jí dalo smysl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cs-CZ" sz="2400" i="1" dirty="0">
                <a:solidFill>
                  <a:srgbClr val="FFFF00"/>
                </a:solidFill>
              </a:rPr>
              <a:t>Obecně platí, že studenti, kteří mají vyšší mínění o své zdatnosti, připisují svůj </a:t>
            </a:r>
            <a:r>
              <a:rPr lang="cs-CZ" sz="2400" i="1" u="sng" dirty="0">
                <a:solidFill>
                  <a:srgbClr val="FFFF00"/>
                </a:solidFill>
              </a:rPr>
              <a:t>úspěch kontrolovatelným faktorům </a:t>
            </a:r>
            <a:r>
              <a:rPr lang="cs-CZ" sz="2400" i="1" dirty="0">
                <a:solidFill>
                  <a:srgbClr val="FFFF00"/>
                </a:solidFill>
              </a:rPr>
              <a:t>jako je úsilí a použití strategie jsou úspěšnější</a:t>
            </a:r>
            <a:r>
              <a:rPr lang="cs-CZ" sz="2400" dirty="0">
                <a:solidFill>
                  <a:srgbClr val="FFFF00"/>
                </a:solidFill>
              </a:rPr>
              <a:t>.“ (</a:t>
            </a:r>
            <a:r>
              <a:rPr lang="cs-CZ" sz="2400" dirty="0" err="1">
                <a:solidFill>
                  <a:srgbClr val="FFFF00"/>
                </a:solidFill>
              </a:rPr>
              <a:t>Schraw</a:t>
            </a:r>
            <a:r>
              <a:rPr lang="cs-CZ" sz="2400" dirty="0">
                <a:solidFill>
                  <a:srgbClr val="FFFF00"/>
                </a:solidFill>
              </a:rPr>
              <a:t>, 1998, s. 122)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161796" name="TextovéPole 1">
            <a:extLst>
              <a:ext uri="{FF2B5EF4-FFF2-40B4-BE49-F238E27FC236}">
                <a16:creationId xmlns:a16="http://schemas.microsoft.com/office/drawing/2014/main" id="{DC6F5335-D406-4A3B-A9FF-D31BFB28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280150"/>
            <a:ext cx="389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2. KAUZÁLNÍ ATRIBUCE</a:t>
            </a:r>
          </a:p>
        </p:txBody>
      </p:sp>
      <p:sp>
        <p:nvSpPr>
          <p:cNvPr id="14340" name="Nadpis 1">
            <a:extLst>
              <a:ext uri="{FF2B5EF4-FFF2-40B4-BE49-F238E27FC236}">
                <a16:creationId xmlns:a16="http://schemas.microsoft.com/office/drawing/2014/main" id="{804BFB22-2587-4A88-B3E9-DB456118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C5F75276-7D25-40A0-86DF-E1A63D88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1143000"/>
          </a:xfrm>
        </p:spPr>
        <p:txBody>
          <a:bodyPr/>
          <a:lstStyle/>
          <a:p>
            <a:endParaRPr lang="en-GB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F4D7F-5E76-40E2-8482-218B98B7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Určité rysy osobnosti na sobě </a:t>
            </a:r>
            <a:r>
              <a:rPr lang="cs-CZ" altLang="cs-CZ" i="1">
                <a:solidFill>
                  <a:srgbClr val="FFFF00"/>
                </a:solidFill>
              </a:rPr>
              <a:t>logicky</a:t>
            </a:r>
            <a:r>
              <a:rPr lang="cs-CZ" altLang="cs-CZ">
                <a:solidFill>
                  <a:srgbClr val="FFFF00"/>
                </a:solidFill>
              </a:rPr>
              <a:t> závisí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rgbClr val="FFFF00"/>
                </a:solidFill>
              </a:rPr>
              <a:t>Vnitřní subjektivní „logika“ každého z nás (ovlivněna individuálními zkušenostmi)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rgbClr val="FFFF00"/>
                </a:solidFill>
              </a:rPr>
              <a:t>Žák je následně např. učitelem viděn podle toho, jaký je jeho vztah k určité vrstvě společnosti (vede k utváření pozadí pro očekávání a selektivní vnímání) </a:t>
            </a:r>
            <a:endParaRPr lang="en-GB" altLang="cs-CZ">
              <a:solidFill>
                <a:srgbClr val="FFFF00"/>
              </a:solidFill>
            </a:endParaRPr>
          </a:p>
          <a:p>
            <a:endParaRPr lang="en-GB" altLang="cs-CZ"/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53AE8346-D65C-45CE-B54D-1893C937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180138"/>
            <a:ext cx="365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3. Logická chyba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alen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Talen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10086</TotalTime>
  <Words>1238</Words>
  <Application>Microsoft Office PowerPoint</Application>
  <PresentationFormat>Předvádění na obrazovce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Wingdings</vt:lpstr>
      <vt:lpstr>Tok</vt:lpstr>
      <vt:lpstr> Několik slov k našemu intuitivnímu uvažování a jeho dopadu na hodnocení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Nežádoucí zdroje subjektivity při hodnocení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Nežádoucí zdroje subjektivity mají za následek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ricanj</dc:creator>
  <cp:lastModifiedBy>Radim Veselý</cp:lastModifiedBy>
  <cp:revision>474</cp:revision>
  <dcterms:created xsi:type="dcterms:W3CDTF">2013-07-15T08:57:44Z</dcterms:created>
  <dcterms:modified xsi:type="dcterms:W3CDTF">2025-02-13T09:38:00Z</dcterms:modified>
</cp:coreProperties>
</file>