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4" r:id="rId4"/>
    <p:sldId id="258" r:id="rId5"/>
    <p:sldId id="259" r:id="rId6"/>
    <p:sldId id="284" r:id="rId7"/>
    <p:sldId id="291" r:id="rId8"/>
    <p:sldId id="285" r:id="rId9"/>
    <p:sldId id="287" r:id="rId10"/>
    <p:sldId id="288" r:id="rId11"/>
    <p:sldId id="297" r:id="rId12"/>
    <p:sldId id="289" r:id="rId13"/>
    <p:sldId id="295" r:id="rId14"/>
    <p:sldId id="290" r:id="rId15"/>
    <p:sldId id="292" r:id="rId16"/>
    <p:sldId id="293" r:id="rId17"/>
    <p:sldId id="281" r:id="rId18"/>
    <p:sldId id="280" r:id="rId19"/>
    <p:sldId id="282" r:id="rId20"/>
    <p:sldId id="283" r:id="rId21"/>
    <p:sldId id="277" r:id="rId22"/>
    <p:sldId id="298" r:id="rId23"/>
    <p:sldId id="294" r:id="rId24"/>
    <p:sldId id="299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olina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33"/>
    <a:srgbClr val="FFCCCC"/>
    <a:srgbClr val="FF9900"/>
    <a:srgbClr val="FF99CC"/>
    <a:srgbClr val="FF0066"/>
    <a:srgbClr val="990033"/>
    <a:srgbClr val="800000"/>
    <a:srgbClr val="FF9999"/>
    <a:srgbClr val="CC660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8403" autoAdjust="0"/>
  </p:normalViewPr>
  <p:slideViewPr>
    <p:cSldViewPr>
      <p:cViewPr>
        <p:scale>
          <a:sx n="93" d="100"/>
          <a:sy n="93" d="100"/>
        </p:scale>
        <p:origin x="-306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169B1-C885-404A-A049-01C67761D2D9}" type="datetimeFigureOut">
              <a:rPr lang="cs-CZ" smtClean="0"/>
              <a:t>19.6.2018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B56CB-EAA7-4E4D-90DA-3C5569D133A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7CFC8-3306-4AFB-A159-E4CC9A342447}" type="datetimeFigureOut">
              <a:rPr lang="cs-CZ" smtClean="0"/>
              <a:pPr/>
              <a:t>19.6.2018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15BBE-F5C8-4581-BA56-4F5B39B75A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9252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F3DDC-C92B-4B7C-B69B-97DE651D49C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2D18A-C9F1-4455-974E-56FBCFC6EF2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B8043-0A0C-4198-83B7-53A1E74D77A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C16CB-D3F0-49A3-B281-FBC445000C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6A09B-2B10-4A8C-BC58-DD9F591017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52915-BE98-448C-B0AE-A34F811982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236E1-990F-4748-B972-2B7E19C24A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12516-F27F-4700-BCD1-E525584C33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69FF3-5DBC-48F5-B185-E3FBDDADE3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90CE9-250A-489E-96CF-36AE501EE8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A5AED-5F8C-4EFC-ACED-DC56BE223F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9C007D05-E233-49ED-BDAD-57EA88AF78F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F:\1\Workshop%201\IPPC.pptx" TargetMode="External"/><Relationship Id="rId2" Type="http://schemas.openxmlformats.org/officeDocument/2006/relationships/hyperlink" Target="file:///F:\1\Workshop%201\Podnik_a_podnikani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F:\1\Workshop%201\BIOI_uvod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iuGj9vbncj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vijay_kumar_the_future_of_flying_robots" TargetMode="External"/><Relationship Id="rId2" Type="http://schemas.openxmlformats.org/officeDocument/2006/relationships/hyperlink" Target="http://www.ted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qpolls.com/" TargetMode="External"/><Relationship Id="rId2" Type="http://schemas.openxmlformats.org/officeDocument/2006/relationships/hyperlink" Target="https://iqpolls.com/p/a06a1cc25afe231a57e5f612/868c4e6fe46244627ffd0a9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ahoot.co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052736"/>
            <a:ext cx="8352928" cy="1828800"/>
          </a:xfrm>
        </p:spPr>
        <p:txBody>
          <a:bodyPr/>
          <a:lstStyle/>
          <a:p>
            <a:r>
              <a:rPr lang="en-GB" sz="3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  <a:cs typeface="Calibri" pitchFamily="34" charset="0"/>
              </a:rPr>
              <a:t>Integrating English components into academic courses taught in L1</a:t>
            </a:r>
            <a:endParaRPr lang="cs-CZ" sz="3600" dirty="0">
              <a:solidFill>
                <a:schemeClr val="accent2">
                  <a:lumMod val="40000"/>
                  <a:lumOff val="6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852936"/>
            <a:ext cx="8064896" cy="3024336"/>
          </a:xfrm>
        </p:spPr>
        <p:txBody>
          <a:bodyPr/>
          <a:lstStyle/>
          <a:p>
            <a:r>
              <a:rPr lang="cs-CZ" sz="2800" b="1" u="sng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Proč</a:t>
            </a:r>
            <a:r>
              <a:rPr lang="cs-CZ" sz="2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cs-CZ" sz="2800" b="1" u="sng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jak</a:t>
            </a:r>
            <a:r>
              <a:rPr lang="cs-CZ" sz="2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integrovat angličtinu do akademických předmětů, které se vyučují v mateřském jazyce studentů</a:t>
            </a:r>
            <a:r>
              <a:rPr lang="en-US" sz="2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endParaRPr lang="en-US" sz="2800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Mgr</a:t>
            </a:r>
            <a:r>
              <a:rPr lang="cs-CZ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US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Miloslav</a:t>
            </a:r>
            <a:r>
              <a:rPr lang="en-US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Kolenatý</a:t>
            </a:r>
            <a:r>
              <a:rPr lang="en-US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cs-CZ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FŽP </a:t>
            </a:r>
            <a:r>
              <a:rPr lang="en-US" sz="16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UJEP</a:t>
            </a:r>
          </a:p>
          <a:p>
            <a:endParaRPr lang="en-US" sz="2800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800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800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800" dirty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4" name="Picture 6" descr="C:\Users\kolenatym\Desktop\Proděkan pro vnější vztahy\Promo materiály, vizuální prvky a reklamní předměty\FZP loga\EN\LOGO_FZP_EN_RGB_standard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3213" y="188640"/>
            <a:ext cx="2490787" cy="804863"/>
          </a:xfrm>
          <a:prstGeom prst="rect">
            <a:avLst/>
          </a:prstGeom>
          <a:solidFill>
            <a:srgbClr val="FFFF99">
              <a:alpha val="13000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7544" y="567109"/>
            <a:ext cx="8208912" cy="566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Mimo výuku (před zahájením kurzu):</a:t>
            </a:r>
          </a:p>
          <a:p>
            <a:pPr marL="457200" indent="-457200" algn="ctr">
              <a:spcBef>
                <a:spcPct val="50000"/>
              </a:spcBef>
            </a:pPr>
            <a:endParaRPr lang="cs-CZ" b="1" u="none" dirty="0" smtClean="0"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Používání dvojjazyčných informací v dokumentech pro studenty (např. v elektronických studijních systémech):</a:t>
            </a:r>
            <a:endParaRPr lang="cs-CZ" b="1" u="none" dirty="0" smtClean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info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sheets</a:t>
            </a:r>
            <a:endParaRPr lang="cs-CZ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sylaby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anotace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terminologie…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endParaRPr lang="cs-CZ" sz="9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cs-CZ" sz="1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755576" y="404664"/>
            <a:ext cx="7560840" cy="57554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1. Současné environmentální výzvy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Contemporary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Environmental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Challenges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cs-CZ" sz="1600" b="1" u="none" dirty="0" err="1" smtClean="0">
                <a:latin typeface="Calibri" pitchFamily="34" charset="0"/>
                <a:cs typeface="Calibri" pitchFamily="34" charset="0"/>
              </a:rPr>
              <a:t>Antropocén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a udržitelný rozvoj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Anthropocene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Sustainable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Development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3. Klimatické změny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Climate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Change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4. "Divoká" příroda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Wildlife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5. Energie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Energy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6. Globalizace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Globalization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7. Uhlíková stopa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Carbon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Footprint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8. Znečišťování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Pollution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9. Odpady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Waste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10. Urbanizace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Urbanization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11. Půda, sucho, záplavy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Soil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roughts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Floods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sz="1600" b="1" u="none" dirty="0" smtClean="0">
                <a:latin typeface="Calibri" pitchFamily="34" charset="0"/>
                <a:cs typeface="Calibri" pitchFamily="34" charset="0"/>
              </a:rPr>
            </a:br>
            <a:r>
              <a:rPr lang="cs-CZ" sz="1600" b="1" u="none" dirty="0" smtClean="0">
                <a:latin typeface="Calibri" pitchFamily="34" charset="0"/>
                <a:cs typeface="Calibri" pitchFamily="34" charset="0"/>
              </a:rPr>
              <a:t>12. Válka včera, dnes a zítra /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War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Yesterday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oday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cs-CZ" sz="1600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omorrow</a:t>
            </a:r>
            <a:r>
              <a:rPr lang="cs-CZ" sz="1600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1600" u="none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260648"/>
            <a:ext cx="8208912" cy="635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Mimo výuku (během kurzu)</a:t>
            </a:r>
            <a:r>
              <a:rPr lang="en-US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indent="-457200" algn="ctr">
              <a:spcBef>
                <a:spcPct val="50000"/>
              </a:spcBef>
            </a:pPr>
            <a:endParaRPr lang="en-US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používání dvojjazyčných položek ve studijních materiálech, prezentacích, v zadání seminárních úkolů a projektů apod. 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motivování studentů, aby navštěvovali webové stránky, FB profily, blogy v angličtině a přihlašovali se k odebírání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</a:rPr>
              <a:t>newsletterů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v angličtině, které jsou relevantní pro daný kurz (je-li to možné)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zadání seminárních úkolů - příprava příspěvku o novinkách nebo vybraném obsahu z webových stránek nebo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</a:rPr>
              <a:t>newsletterů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, které jsou relevantní pro konkrétní semináře (pomocí kreativního překladu nebo shrnutí do češtiny)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motivování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studentů ke studiu studijních materiálů, knih, článků týkajících se daného předmětu v angličtině (je-li to možné)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259632" y="1988840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alibri" pitchFamily="34" charset="0"/>
                <a:cs typeface="Calibri" pitchFamily="34" charset="0"/>
                <a:hlinkClick r:id="rId2" action="ppaction://hlinkpres?slideindex=1&amp;slidetitle="/>
              </a:rPr>
              <a:t>Podnik a podnikání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12474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alibri" pitchFamily="34" charset="0"/>
                <a:cs typeface="Calibri" pitchFamily="34" charset="0"/>
                <a:hlinkClick r:id="rId3" action="ppaction://hlinkpres?slideindex=1&amp;slidetitle="/>
              </a:rPr>
              <a:t>IPPC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299695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alibri" pitchFamily="34" charset="0"/>
                <a:cs typeface="Calibri" pitchFamily="34" charset="0"/>
                <a:hlinkClick r:id="rId4" action="ppaction://hlinkpres?slideindex=1&amp;slidetitle="/>
              </a:rPr>
              <a:t>Bioindikátory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567109"/>
            <a:ext cx="8208912" cy="598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Při výuce, během seminářů a přednášek</a:t>
            </a:r>
            <a:r>
              <a:rPr lang="en-US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indent="-457200" algn="ctr">
              <a:spcBef>
                <a:spcPct val="50000"/>
              </a:spcBef>
            </a:pPr>
            <a:endParaRPr lang="en-US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Používání anglických citací, titulků, slovních spojení a termínů pro: uvádění a uzavírání témat, dotazování studentů, problémové úlohy, kreativní překlady.</a:t>
            </a:r>
          </a:p>
          <a:p>
            <a:pPr lvl="0">
              <a:buFont typeface="Wingdings" pitchFamily="2" charset="2"/>
              <a:buChar char="Ø"/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Používání anglických překladů relevantního obsahu - seznamy klíčových slov, přiřazovací aktivity (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</a:rPr>
              <a:t>matching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), kreativní překlady,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</a:rPr>
              <a:t>labelling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, mentální mapy atd.</a:t>
            </a:r>
          </a:p>
          <a:p>
            <a:pPr lvl="0">
              <a:buFont typeface="Wingdings" pitchFamily="2" charset="2"/>
              <a:buChar char="Ø"/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Používání anglických komponentů s vizuálními daty: grafy, obrázky, diagramy, tabulky, mapy, schémata apod.</a:t>
            </a:r>
          </a:p>
          <a:p>
            <a:pPr>
              <a:buFont typeface="Wingdings" pitchFamily="2" charset="2"/>
              <a:buChar char="Ø"/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Sledování videí s relevantním obsahem v angličtině (s titulky v češtině nebo v angličtině), používání jejich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</a:rPr>
              <a:t>transcriptů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, shrnutí, komentářů atd.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903778"/>
            <a:ext cx="8208912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</a:rPr>
              <a:t>Používání anglických citací, titulků, slovních spojení a termínů:</a:t>
            </a:r>
          </a:p>
          <a:p>
            <a:pPr marL="457200" indent="-457200" algn="ctr">
              <a:spcBef>
                <a:spcPct val="50000"/>
              </a:spcBef>
            </a:pPr>
            <a:endParaRPr lang="en-US" sz="1200" b="1" u="none" dirty="0" smtClean="0">
              <a:solidFill>
                <a:srgbClr val="660033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en-US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lvl="0" algn="ctr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pro uvádění témat</a:t>
            </a:r>
          </a:p>
          <a:p>
            <a:pPr lvl="0" algn="ctr"/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lvl="0" algn="ctr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dotazování studentů</a:t>
            </a:r>
          </a:p>
          <a:p>
            <a:pPr lvl="0" algn="ctr">
              <a:buFont typeface="Wingdings" pitchFamily="2" charset="2"/>
              <a:buChar char="Ø"/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lvl="0" algn="ctr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aktivizaci studentů</a:t>
            </a:r>
          </a:p>
          <a:p>
            <a:pPr lvl="0" algn="ctr">
              <a:buFont typeface="Wingdings" pitchFamily="2" charset="2"/>
              <a:buChar char="Ø"/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lvl="0" algn="ctr">
              <a:buFont typeface="Wingdings" pitchFamily="2" charset="2"/>
              <a:buChar char="Ø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kreativní překlady, interpretace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43608" y="404664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latin typeface="Calibri" pitchFamily="34" charset="0"/>
                <a:cs typeface="Calibri" pitchFamily="34" charset="0"/>
                <a:hlinkClick r:id="rId2"/>
              </a:rPr>
              <a:t>https://www.youtube.com/watch?v=iuGj9vbncjw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8" name="AutoShape 4" descr="Honey bee pollinating on rapese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https://i.guim.co.uk/img/media/551d379ad901a3312243d161191e55456c43307a/0_281_4200_2520/master/4200.jpg?w=700&amp;q=55&amp;auto=format&amp;usm=12&amp;fit=max&amp;s=29bf32030cb87adc492795bf50b789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https://i.guim.co.uk/img/media/551d379ad901a3312243d161191e55456c43307a/0_281_4200_2520/master/4200.jpg?w=700&amp;q=55&amp;auto=format&amp;usm=12&amp;fit=max&amp;s=29bf32030cb87adc492795bf50b789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3" name="Picture 9" descr="C:\Users\kolenatym\Pictures\4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96752"/>
            <a:ext cx="8208912" cy="5256584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1979712" y="1628800"/>
            <a:ext cx="676875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EU agrees total </a:t>
            </a:r>
            <a:r>
              <a:rPr lang="en-US" b="1" u="none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ban </a:t>
            </a:r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on bee-harming pesticides</a:t>
            </a:r>
            <a:endParaRPr lang="en-US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979712" y="3789040"/>
            <a:ext cx="6768752" cy="2677656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The world’s most widely used insecticides will be banned from all fields within six months, to protect both wild and honeybees that are vital to </a:t>
            </a:r>
            <a:r>
              <a:rPr lang="en-US" b="1" u="none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crop pollination</a:t>
            </a:r>
            <a:r>
              <a:rPr lang="cs-CZ" b="1" u="none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The ban on </a:t>
            </a:r>
            <a:r>
              <a:rPr lang="en-US" b="1" u="none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neonicotinoids</a:t>
            </a:r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, approved by member nations on Friday, is expected </a:t>
            </a:r>
            <a:r>
              <a:rPr lang="en-US" b="1" u="none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to come into force</a:t>
            </a:r>
            <a:r>
              <a:rPr lang="en-US" b="1" u="none" dirty="0" smtClean="0">
                <a:latin typeface="Calibri" pitchFamily="34" charset="0"/>
                <a:cs typeface="Calibri" pitchFamily="34" charset="0"/>
              </a:rPr>
              <a:t> by the end of 2018 and will mean they can only be used in closed greenhouses.</a:t>
            </a:r>
            <a:endParaRPr lang="cs-CZ" b="1" u="none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0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39552" y="476672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u="none" dirty="0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Používání </a:t>
            </a:r>
            <a:r>
              <a:rPr lang="cs-CZ" sz="3200" b="1" u="none" dirty="0" err="1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wordlistů</a:t>
            </a:r>
            <a:r>
              <a:rPr lang="cs-CZ" sz="3200" b="1" u="none" dirty="0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na začátku přednášky / semináře</a:t>
            </a:r>
            <a:r>
              <a:rPr lang="en-US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3200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uvedení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klíčových slov/pojmů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aktivizační technika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, která zvyšuje motivaci a pomáhá studentům zaměřit pozornost na obsah semináře/přednášky (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warm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up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)  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mohou být v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tištěné podobě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(psaní, spojování slov pomocí čar pomáhá studentům vytvářet vazby, pamatovat si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je možné připravit si </a:t>
            </a:r>
            <a:r>
              <a:rPr lang="cs-CZ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wordlisty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pro </a:t>
            </a:r>
            <a:r>
              <a:rPr lang="cs-CZ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Smartphone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(aby je mohli studenti stáhnout a pracovat s nimi na svých zařízeních)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764704"/>
            <a:ext cx="3888432" cy="5940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housing estate</a:t>
            </a:r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rural area, country, countryside</a:t>
            </a:r>
          </a:p>
          <a:p>
            <a:pPr algn="r"/>
            <a:endParaRPr lang="en-US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lvl="0"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public transport</a:t>
            </a: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en-US" sz="18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zoning,</a:t>
            </a:r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 </a:t>
            </a:r>
            <a:r>
              <a:rPr lang="en-US" sz="18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town planning, land-use planning</a:t>
            </a:r>
          </a:p>
          <a:p>
            <a:pPr algn="r"/>
            <a:endParaRPr lang="en-US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public space</a:t>
            </a: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residential area</a:t>
            </a:r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pedestrian zone</a:t>
            </a:r>
          </a:p>
          <a:p>
            <a:pPr algn="r"/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(urban) greenery</a:t>
            </a:r>
          </a:p>
          <a:p>
            <a:pPr algn="r"/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cycling lanes</a:t>
            </a:r>
          </a:p>
          <a:p>
            <a:pPr algn="r"/>
            <a:endParaRPr lang="cs-CZ" sz="2000" b="1" u="none" dirty="0" smtClean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solidFill>
                  <a:srgbClr val="660033"/>
                </a:solidFill>
                <a:latin typeface="Arial Narrow" pitchFamily="34" charset="0"/>
                <a:cs typeface="Calibri" pitchFamily="34" charset="0"/>
              </a:rPr>
              <a:t>industrial zone</a:t>
            </a:r>
            <a:endParaRPr lang="en-US" sz="2000" b="1" u="none" dirty="0">
              <a:solidFill>
                <a:srgbClr val="660033"/>
              </a:solidFill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516216" y="764704"/>
            <a:ext cx="2016224" cy="5940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obytná zóna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pěší zóna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městská zeleň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venkov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 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cyklostezky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 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průmyslová zóna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územní plánování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veřejný prostor 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veřejná doprava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sídliště    </a:t>
            </a:r>
            <a:endParaRPr lang="cs-CZ" sz="2000" b="1" u="none" dirty="0">
              <a:solidFill>
                <a:srgbClr val="660033"/>
              </a:solidFill>
              <a:latin typeface="Arial Narrow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427984" y="764704"/>
            <a:ext cx="2088232" cy="5940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sídliště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venkov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veřejná doprava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územní plánování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 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veřejný prostor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 </a:t>
            </a: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obytná zóna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pěší zóna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městská zeleň 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cyklostezky</a:t>
            </a:r>
          </a:p>
          <a:p>
            <a:endParaRPr lang="cs-CZ" sz="2000" b="1" u="none" dirty="0" smtClean="0">
              <a:solidFill>
                <a:srgbClr val="660033"/>
              </a:solidFill>
              <a:latin typeface="Arial Narrow" pitchFamily="34" charset="0"/>
            </a:endParaRPr>
          </a:p>
          <a:p>
            <a:r>
              <a:rPr lang="cs-CZ" sz="2000" b="1" u="none" dirty="0" smtClean="0">
                <a:solidFill>
                  <a:srgbClr val="660033"/>
                </a:solidFill>
                <a:latin typeface="Arial Narrow" pitchFamily="34" charset="0"/>
              </a:rPr>
              <a:t>průmyslová zóna    </a:t>
            </a:r>
            <a:endParaRPr lang="cs-CZ" sz="2000" b="1" u="none" dirty="0">
              <a:solidFill>
                <a:srgbClr val="660033"/>
              </a:solidFill>
              <a:latin typeface="Arial Narrow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332656"/>
            <a:ext cx="7992888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Urbanizace /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Urbanization</a:t>
            </a:r>
            <a:endParaRPr lang="cs-CZ" b="1" u="none" dirty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7" grpId="0" uiExpand="1" build="p" animBg="1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23528" y="890711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u="none" dirty="0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Používání </a:t>
            </a:r>
            <a:r>
              <a:rPr lang="cs-CZ" sz="3200" b="1" u="none" dirty="0" err="1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wordlistů</a:t>
            </a:r>
            <a:r>
              <a:rPr lang="cs-CZ" sz="3200" b="1" u="none" dirty="0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na konci přednášky / semináře</a:t>
            </a:r>
            <a:r>
              <a:rPr lang="en-US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3200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shrnutí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klíčových termínů a slov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174625" algn="ctr"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monitoring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- co studenti úspěšně pochopili a zapamatovali si?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mohou být v 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tištěné podobě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(psaní, spojování slov pomocí čar pomáhá studentům vytvářet vazby, pamatovat si</a:t>
            </a: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>
              <a:buFontTx/>
              <a:buChar char="-"/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je možné připravit si </a:t>
            </a:r>
            <a:r>
              <a:rPr lang="cs-CZ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wordlisty</a:t>
            </a:r>
            <a:r>
              <a:rPr lang="cs-CZ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pro </a:t>
            </a:r>
            <a:r>
              <a:rPr lang="cs-CZ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Smartphone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(aby je mohli studenti stáhnout a pracovat s nimi na svých zařízeních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536" y="476672"/>
            <a:ext cx="842493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Proč?</a:t>
            </a:r>
            <a:r>
              <a:rPr lang="cs-CZ" sz="28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V dnešním světě je důležité podporovat osvojování si anglické profesionální slovní zásoby a jazykových dovedností spojených s cílovou situací studentů, s cílem zlepšit všeobecné profesní dovednosti studentů, připravit je na budoucí zaměstnání a zvýšit jejich konkurenceschopnost na trhu práce. </a:t>
            </a:r>
          </a:p>
          <a:p>
            <a:pPr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Toho lze dosáhnout nejen v kurzech CLIL 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b="1" i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Content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i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i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Language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i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Integrated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i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Learning</a:t>
            </a:r>
            <a:r>
              <a:rPr lang="cs-CZ" b="1" i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, ale také v akademických kurzech vyučovaných v češtině. </a:t>
            </a:r>
          </a:p>
          <a:p>
            <a:pPr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Existuje celá řada užitečných technik, které podporují rozvoj studentů v oblasti bilingvních komunikačních dovedností a tzv. „multiple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inteligencies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“, využitelných v akademických předmětech vyučovaných v mateřském jazyce studentů.</a:t>
            </a:r>
            <a:endParaRPr lang="en-GB" b="1" u="none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764704"/>
            <a:ext cx="3888432" cy="5355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housing estate</a:t>
            </a:r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rural area, country, countryside</a:t>
            </a:r>
          </a:p>
          <a:p>
            <a:pPr algn="r"/>
            <a:endParaRPr lang="en-US" sz="1800" b="1" u="none" dirty="0" smtClean="0">
              <a:latin typeface="Arial Narrow" pitchFamily="34" charset="0"/>
              <a:cs typeface="Calibri" pitchFamily="34" charset="0"/>
            </a:endParaRPr>
          </a:p>
          <a:p>
            <a:pPr lvl="0"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public transport</a:t>
            </a: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zoning, town planning, land-use planning</a:t>
            </a:r>
          </a:p>
          <a:p>
            <a:pPr algn="r"/>
            <a:endParaRPr lang="en-US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public space</a:t>
            </a:r>
            <a:endParaRPr lang="en-US" sz="1800" b="1" u="none" dirty="0" smtClean="0">
              <a:solidFill>
                <a:srgbClr val="FF0000"/>
              </a:solidFill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residential area</a:t>
            </a:r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pedestrian zone</a:t>
            </a:r>
          </a:p>
          <a:p>
            <a:pPr algn="r"/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(urban) greenery</a:t>
            </a:r>
          </a:p>
          <a:p>
            <a:pPr algn="r"/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cycling lanes</a:t>
            </a:r>
          </a:p>
          <a:p>
            <a:pPr algn="r"/>
            <a:endParaRPr lang="cs-CZ" sz="18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industrial zone</a:t>
            </a:r>
            <a:endParaRPr lang="en-US" sz="1800" b="1" u="none" dirty="0">
              <a:latin typeface="Arial Narrow" pitchFamily="34" charset="0"/>
              <a:cs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427984" y="764704"/>
            <a:ext cx="4176464" cy="5355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800" b="1" u="none" dirty="0" smtClean="0">
                <a:latin typeface="Arial Narrow" pitchFamily="34" charset="0"/>
              </a:rPr>
              <a:t>sídliště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venkov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veřejná doprava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územní plánování</a:t>
            </a:r>
          </a:p>
          <a:p>
            <a:r>
              <a:rPr lang="cs-CZ" sz="1800" b="1" u="none" dirty="0" smtClean="0">
                <a:latin typeface="Arial Narrow" pitchFamily="34" charset="0"/>
              </a:rPr>
              <a:t> </a:t>
            </a:r>
          </a:p>
          <a:p>
            <a:r>
              <a:rPr lang="cs-CZ" sz="1800" b="1" u="none" dirty="0" smtClean="0">
                <a:latin typeface="Arial Narrow" pitchFamily="34" charset="0"/>
              </a:rPr>
              <a:t>veřejný prostor</a:t>
            </a:r>
          </a:p>
          <a:p>
            <a:r>
              <a:rPr lang="cs-CZ" sz="1800" b="1" u="none" dirty="0" smtClean="0">
                <a:latin typeface="Arial Narrow" pitchFamily="34" charset="0"/>
              </a:rPr>
              <a:t> </a:t>
            </a:r>
          </a:p>
          <a:p>
            <a:r>
              <a:rPr lang="cs-CZ" sz="1800" b="1" u="none" dirty="0" smtClean="0">
                <a:latin typeface="Arial Narrow" pitchFamily="34" charset="0"/>
              </a:rPr>
              <a:t>obytná zóna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pěší zóna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městská zeleň 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cyklostezky</a:t>
            </a:r>
          </a:p>
          <a:p>
            <a:endParaRPr lang="cs-CZ" sz="1800" b="1" u="none" dirty="0" smtClean="0">
              <a:latin typeface="Arial Narrow" pitchFamily="34" charset="0"/>
            </a:endParaRPr>
          </a:p>
          <a:p>
            <a:r>
              <a:rPr lang="cs-CZ" sz="1800" b="1" u="none" dirty="0" smtClean="0">
                <a:latin typeface="Arial Narrow" pitchFamily="34" charset="0"/>
              </a:rPr>
              <a:t>průmyslová zóna    </a:t>
            </a:r>
            <a:endParaRPr lang="cs-CZ" sz="1800" b="1" u="none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7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ýsledek obrázku pro water cyc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90574"/>
            <a:ext cx="6991350" cy="423862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23528" y="5376118"/>
            <a:ext cx="8496944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u="none" dirty="0" smtClean="0">
                <a:latin typeface="Calibri" pitchFamily="34" charset="0"/>
                <a:cs typeface="Calibri" pitchFamily="34" charset="0"/>
              </a:rPr>
              <a:t>srážky        spodní voda         vypařování         povrchový odtok         kondenzace</a:t>
            </a:r>
          </a:p>
          <a:p>
            <a:r>
              <a:rPr lang="cs-CZ" sz="2000" b="1" u="none" dirty="0" smtClean="0">
                <a:latin typeface="Calibri" pitchFamily="34" charset="0"/>
                <a:cs typeface="Calibri" pitchFamily="34" charset="0"/>
              </a:rPr>
              <a:t>     </a:t>
            </a:r>
          </a:p>
          <a:p>
            <a:r>
              <a:rPr lang="cs-CZ" sz="2000" b="1" u="none" dirty="0" smtClean="0">
                <a:latin typeface="Calibri" pitchFamily="34" charset="0"/>
                <a:cs typeface="Calibri" pitchFamily="34" charset="0"/>
              </a:rPr>
              <a:t>prosakování         zavlažování        povrchové vody       přehrada         transpirace</a:t>
            </a:r>
            <a:r>
              <a:rPr lang="cs-CZ" b="1" u="none" dirty="0" smtClean="0">
                <a:latin typeface="Calibri" pitchFamily="34" charset="0"/>
                <a:cs typeface="Calibri" pitchFamily="34" charset="0"/>
              </a:rPr>
              <a:t>      </a:t>
            </a:r>
            <a:endParaRPr lang="cs-CZ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76256" y="2862782"/>
            <a:ext cx="1080120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vypařování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301969" y="1350614"/>
            <a:ext cx="1134126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kondenzace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67744" y="1998686"/>
            <a:ext cx="648072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srážky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2934790"/>
            <a:ext cx="1080120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err="1" smtClean="0">
                <a:latin typeface="Calibri" pitchFamily="34" charset="0"/>
                <a:cs typeface="Calibri" pitchFamily="34" charset="0"/>
              </a:rPr>
              <a:t>pov</a:t>
            </a:r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. odtok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95936" y="3654870"/>
            <a:ext cx="1008112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err="1" smtClean="0">
                <a:latin typeface="Calibri" pitchFamily="34" charset="0"/>
                <a:cs typeface="Calibri" pitchFamily="34" charset="0"/>
              </a:rPr>
              <a:t>pov</a:t>
            </a:r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. vody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55776" y="4518966"/>
            <a:ext cx="1080120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prosakování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220072" y="3438846"/>
            <a:ext cx="1080120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přehrada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652120" y="4518966"/>
            <a:ext cx="1152128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spodní voda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220072" y="2286718"/>
            <a:ext cx="1080120" cy="307777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u="none" dirty="0" smtClean="0">
                <a:latin typeface="Calibri" pitchFamily="34" charset="0"/>
                <a:cs typeface="Calibri" pitchFamily="34" charset="0"/>
              </a:rPr>
              <a:t>transpirace</a:t>
            </a:r>
            <a:endParaRPr lang="cs-CZ" sz="1400" b="1" u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979712" y="332656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Používání </a:t>
            </a:r>
            <a:r>
              <a:rPr lang="cs-CZ" sz="3200" b="1" u="none" dirty="0" err="1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labellingu</a:t>
            </a: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:</a:t>
            </a:r>
            <a:endParaRPr lang="cs-CZ" sz="3200" b="1" u="none" dirty="0">
              <a:solidFill>
                <a:srgbClr val="660033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709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  <p:bldP spid="14" grpId="0" build="allAtOnce" animBg="1"/>
      <p:bldP spid="15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23528" y="890711"/>
            <a:ext cx="83529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u="none" dirty="0" smtClean="0">
                <a:solidFill>
                  <a:srgbClr val="66003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Používání videí</a:t>
            </a:r>
            <a:r>
              <a:rPr lang="en-US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3200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en-US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endParaRPr lang="cs-CZ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TED </a:t>
            </a:r>
            <a:r>
              <a:rPr lang="cs-CZ" sz="3200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talks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- 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2"/>
              </a:rPr>
              <a:t>www.</a:t>
            </a:r>
            <a:r>
              <a:rPr lang="cs-CZ" sz="3200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2"/>
              </a:rPr>
              <a:t>ted.com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61950" algn="ctr"/>
            <a:endParaRPr lang="cs-CZ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361950" algn="ctr"/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3"/>
              </a:rPr>
              <a:t>https://www.ted.com/talks/vijay_kumar_the_future_of_flying_robots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361950" algn="ctr"/>
            <a:endParaRPr lang="en-US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96752"/>
            <a:ext cx="7772400" cy="4114800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2"/>
              </a:rPr>
              <a:t>https://iqpolls.com/p/a06a1cc25afe231a57e5f612/868c4e6fe46244627ffd0a9a</a:t>
            </a: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buNone/>
            </a:pPr>
            <a:endParaRPr lang="cs-CZ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endParaRPr lang="cs-CZ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3"/>
              </a:rPr>
              <a:t>https://iqpolls.com/</a:t>
            </a: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buNone/>
            </a:pPr>
            <a:endParaRPr lang="cs-CZ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  <a:hlinkClick r:id="rId4"/>
              </a:rPr>
              <a:t>https://kahoot.com/</a:t>
            </a:r>
            <a:r>
              <a:rPr lang="cs-CZ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dirty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8"/>
            <a:ext cx="7772400" cy="2808312"/>
          </a:xfrm>
        </p:spPr>
        <p:txBody>
          <a:bodyPr/>
          <a:lstStyle/>
          <a:p>
            <a:pPr algn="ctr">
              <a:buNone/>
            </a:pP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Děkuji za pozornost…</a:t>
            </a:r>
          </a:p>
          <a:p>
            <a:pPr algn="ctr">
              <a:buNone/>
            </a:pPr>
            <a:endParaRPr lang="cs-CZ" sz="4800" b="1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cs-CZ" sz="48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Thank</a:t>
            </a: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you</a:t>
            </a: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for</a:t>
            </a: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your</a:t>
            </a: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attention</a:t>
            </a:r>
            <a:r>
              <a:rPr lang="cs-CZ" sz="4800" b="1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!</a:t>
            </a:r>
            <a:endParaRPr lang="cs-CZ" sz="4800" b="1" dirty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1052736"/>
            <a:ext cx="8568952" cy="5544616"/>
          </a:xfrm>
          <a:prstGeom prst="rect">
            <a:avLst/>
          </a:prstGeom>
          <a:noFill/>
        </p:spPr>
      </p:sp>
      <p:sp>
        <p:nvSpPr>
          <p:cNvPr id="7" name="Volný tvar 6"/>
          <p:cNvSpPr/>
          <p:nvPr/>
        </p:nvSpPr>
        <p:spPr>
          <a:xfrm>
            <a:off x="1907704" y="2780928"/>
            <a:ext cx="4212629" cy="3716556"/>
          </a:xfrm>
          <a:custGeom>
            <a:avLst/>
            <a:gdLst>
              <a:gd name="connsiteX0" fmla="*/ 0 w 4354230"/>
              <a:gd name="connsiteY0" fmla="*/ 1858278 h 3716556"/>
              <a:gd name="connsiteX1" fmla="*/ 763702 w 4354230"/>
              <a:gd name="connsiteY1" fmla="*/ 444863 h 3716556"/>
              <a:gd name="connsiteX2" fmla="*/ 2177118 w 4354230"/>
              <a:gd name="connsiteY2" fmla="*/ 2 h 3716556"/>
              <a:gd name="connsiteX3" fmla="*/ 3590534 w 4354230"/>
              <a:gd name="connsiteY3" fmla="*/ 444866 h 3716556"/>
              <a:gd name="connsiteX4" fmla="*/ 4354231 w 4354230"/>
              <a:gd name="connsiteY4" fmla="*/ 1858284 h 3716556"/>
              <a:gd name="connsiteX5" fmla="*/ 3590531 w 4354230"/>
              <a:gd name="connsiteY5" fmla="*/ 3271700 h 3716556"/>
              <a:gd name="connsiteX6" fmla="*/ 2177115 w 4354230"/>
              <a:gd name="connsiteY6" fmla="*/ 3716562 h 3716556"/>
              <a:gd name="connsiteX7" fmla="*/ 763699 w 4354230"/>
              <a:gd name="connsiteY7" fmla="*/ 3271699 h 3716556"/>
              <a:gd name="connsiteX8" fmla="*/ 1 w 4354230"/>
              <a:gd name="connsiteY8" fmla="*/ 1858282 h 3716556"/>
              <a:gd name="connsiteX9" fmla="*/ 0 w 4354230"/>
              <a:gd name="connsiteY9" fmla="*/ 1858278 h 3716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54230" h="3716556">
                <a:moveTo>
                  <a:pt x="0" y="1858278"/>
                </a:moveTo>
                <a:cubicBezTo>
                  <a:pt x="1" y="1314454"/>
                  <a:pt x="279096" y="797922"/>
                  <a:pt x="763702" y="444863"/>
                </a:cubicBezTo>
                <a:cubicBezTo>
                  <a:pt x="1157809" y="157738"/>
                  <a:pt x="1658970" y="2"/>
                  <a:pt x="2177118" y="2"/>
                </a:cubicBezTo>
                <a:cubicBezTo>
                  <a:pt x="2695267" y="2"/>
                  <a:pt x="3196428" y="157740"/>
                  <a:pt x="3590534" y="444866"/>
                </a:cubicBezTo>
                <a:cubicBezTo>
                  <a:pt x="4075139" y="797926"/>
                  <a:pt x="4354232" y="1314459"/>
                  <a:pt x="4354231" y="1858284"/>
                </a:cubicBezTo>
                <a:cubicBezTo>
                  <a:pt x="4354231" y="2402109"/>
                  <a:pt x="4075137" y="2918641"/>
                  <a:pt x="3590531" y="3271700"/>
                </a:cubicBezTo>
                <a:cubicBezTo>
                  <a:pt x="3196425" y="3558826"/>
                  <a:pt x="2695263" y="3716562"/>
                  <a:pt x="2177115" y="3716562"/>
                </a:cubicBezTo>
                <a:cubicBezTo>
                  <a:pt x="1658966" y="3716562"/>
                  <a:pt x="1157805" y="3558825"/>
                  <a:pt x="763699" y="3271699"/>
                </a:cubicBezTo>
                <a:cubicBezTo>
                  <a:pt x="279093" y="2918640"/>
                  <a:pt x="0" y="2402107"/>
                  <a:pt x="1" y="1858282"/>
                </a:cubicBezTo>
                <a:cubicBezTo>
                  <a:pt x="1" y="1858281"/>
                  <a:pt x="0" y="1858279"/>
                  <a:pt x="0" y="1858278"/>
                </a:cubicBez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4823" tIns="681437" rIns="774823" bIns="681437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b="1" u="none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překlad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cs-CZ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ranslation</a:t>
            </a:r>
            <a:endParaRPr lang="cs-CZ" b="1" u="none" kern="12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Volný tvar 13"/>
          <p:cNvSpPr/>
          <p:nvPr/>
        </p:nvSpPr>
        <p:spPr>
          <a:xfrm>
            <a:off x="395536" y="2348880"/>
            <a:ext cx="2880320" cy="2664296"/>
          </a:xfrm>
          <a:custGeom>
            <a:avLst/>
            <a:gdLst>
              <a:gd name="connsiteX0" fmla="*/ 0 w 2914415"/>
              <a:gd name="connsiteY0" fmla="*/ 1451461 h 2902922"/>
              <a:gd name="connsiteX1" fmla="*/ 428846 w 2914415"/>
              <a:gd name="connsiteY1" fmla="*/ 423097 h 2902922"/>
              <a:gd name="connsiteX2" fmla="*/ 1457211 w 2914415"/>
              <a:gd name="connsiteY2" fmla="*/ 1 h 2902922"/>
              <a:gd name="connsiteX3" fmla="*/ 2485575 w 2914415"/>
              <a:gd name="connsiteY3" fmla="*/ 423100 h 2902922"/>
              <a:gd name="connsiteX4" fmla="*/ 2914418 w 2914415"/>
              <a:gd name="connsiteY4" fmla="*/ 1451465 h 2902922"/>
              <a:gd name="connsiteX5" fmla="*/ 2485573 w 2914415"/>
              <a:gd name="connsiteY5" fmla="*/ 2479829 h 2902922"/>
              <a:gd name="connsiteX6" fmla="*/ 1457209 w 2914415"/>
              <a:gd name="connsiteY6" fmla="*/ 2902926 h 2902922"/>
              <a:gd name="connsiteX7" fmla="*/ 428845 w 2914415"/>
              <a:gd name="connsiteY7" fmla="*/ 2479828 h 2902922"/>
              <a:gd name="connsiteX8" fmla="*/ 2 w 2914415"/>
              <a:gd name="connsiteY8" fmla="*/ 1451463 h 2902922"/>
              <a:gd name="connsiteX9" fmla="*/ 0 w 2914415"/>
              <a:gd name="connsiteY9" fmla="*/ 1451461 h 290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14415" h="2902922">
                <a:moveTo>
                  <a:pt x="0" y="1451461"/>
                </a:moveTo>
                <a:cubicBezTo>
                  <a:pt x="0" y="1065516"/>
                  <a:pt x="154319" y="695462"/>
                  <a:pt x="428846" y="423097"/>
                </a:cubicBezTo>
                <a:cubicBezTo>
                  <a:pt x="701959" y="152135"/>
                  <a:pt x="1071733" y="1"/>
                  <a:pt x="1457211" y="1"/>
                </a:cubicBezTo>
                <a:cubicBezTo>
                  <a:pt x="1842689" y="1"/>
                  <a:pt x="2212463" y="152137"/>
                  <a:pt x="2485575" y="423100"/>
                </a:cubicBezTo>
                <a:cubicBezTo>
                  <a:pt x="2760101" y="695465"/>
                  <a:pt x="2914418" y="1065519"/>
                  <a:pt x="2914418" y="1451465"/>
                </a:cubicBezTo>
                <a:cubicBezTo>
                  <a:pt x="2914418" y="1837410"/>
                  <a:pt x="2760100" y="2207464"/>
                  <a:pt x="2485573" y="2479829"/>
                </a:cubicBezTo>
                <a:cubicBezTo>
                  <a:pt x="2212461" y="2750791"/>
                  <a:pt x="1842687" y="2902926"/>
                  <a:pt x="1457209" y="2902926"/>
                </a:cubicBezTo>
                <a:cubicBezTo>
                  <a:pt x="1071731" y="2902926"/>
                  <a:pt x="701957" y="2750790"/>
                  <a:pt x="428845" y="2479828"/>
                </a:cubicBezTo>
                <a:cubicBezTo>
                  <a:pt x="154319" y="2207463"/>
                  <a:pt x="1" y="1837409"/>
                  <a:pt x="2" y="1451463"/>
                </a:cubicBezTo>
                <a:lnTo>
                  <a:pt x="0" y="1451461"/>
                </a:ln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8246" tIns="516563" rIns="518246" bIns="516563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cs-CZ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bilingvismus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cs-CZ" sz="2400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ilingualism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8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1800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multilingualism</a:t>
            </a:r>
            <a:r>
              <a:rPr lang="cs-CZ" sz="18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7" name="Volný tvar 16"/>
          <p:cNvSpPr/>
          <p:nvPr/>
        </p:nvSpPr>
        <p:spPr>
          <a:xfrm>
            <a:off x="5151208" y="1412776"/>
            <a:ext cx="3525248" cy="3264180"/>
          </a:xfrm>
          <a:custGeom>
            <a:avLst/>
            <a:gdLst>
              <a:gd name="connsiteX0" fmla="*/ 0 w 3643744"/>
              <a:gd name="connsiteY0" fmla="*/ 1632090 h 3264180"/>
              <a:gd name="connsiteX1" fmla="*/ 606234 w 3643744"/>
              <a:gd name="connsiteY1" fmla="*/ 416451 h 3264180"/>
              <a:gd name="connsiteX2" fmla="*/ 1821874 w 3643744"/>
              <a:gd name="connsiteY2" fmla="*/ 2 h 3264180"/>
              <a:gd name="connsiteX3" fmla="*/ 3037514 w 3643744"/>
              <a:gd name="connsiteY3" fmla="*/ 416454 h 3264180"/>
              <a:gd name="connsiteX4" fmla="*/ 3643745 w 3643744"/>
              <a:gd name="connsiteY4" fmla="*/ 1632095 h 3264180"/>
              <a:gd name="connsiteX5" fmla="*/ 3037512 w 3643744"/>
              <a:gd name="connsiteY5" fmla="*/ 2847735 h 3264180"/>
              <a:gd name="connsiteX6" fmla="*/ 1821872 w 3643744"/>
              <a:gd name="connsiteY6" fmla="*/ 3264185 h 3264180"/>
              <a:gd name="connsiteX7" fmla="*/ 606232 w 3643744"/>
              <a:gd name="connsiteY7" fmla="*/ 2847734 h 3264180"/>
              <a:gd name="connsiteX8" fmla="*/ 1 w 3643744"/>
              <a:gd name="connsiteY8" fmla="*/ 1632093 h 3264180"/>
              <a:gd name="connsiteX9" fmla="*/ 0 w 3643744"/>
              <a:gd name="connsiteY9" fmla="*/ 1632090 h 3264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43744" h="3264180">
                <a:moveTo>
                  <a:pt x="0" y="1632090"/>
                </a:moveTo>
                <a:cubicBezTo>
                  <a:pt x="1" y="1168102"/>
                  <a:pt x="220453" y="726045"/>
                  <a:pt x="606234" y="416451"/>
                </a:cubicBezTo>
                <a:cubicBezTo>
                  <a:pt x="940390" y="148287"/>
                  <a:pt x="1373245" y="1"/>
                  <a:pt x="1821874" y="2"/>
                </a:cubicBezTo>
                <a:cubicBezTo>
                  <a:pt x="2270503" y="2"/>
                  <a:pt x="2703359" y="148289"/>
                  <a:pt x="3037514" y="416454"/>
                </a:cubicBezTo>
                <a:cubicBezTo>
                  <a:pt x="3423295" y="726050"/>
                  <a:pt x="3643746" y="1168107"/>
                  <a:pt x="3643745" y="1632095"/>
                </a:cubicBezTo>
                <a:cubicBezTo>
                  <a:pt x="3643745" y="2096083"/>
                  <a:pt x="3423294" y="2538140"/>
                  <a:pt x="3037512" y="2847735"/>
                </a:cubicBezTo>
                <a:cubicBezTo>
                  <a:pt x="2703357" y="3115899"/>
                  <a:pt x="2270501" y="3264185"/>
                  <a:pt x="1821872" y="3264185"/>
                </a:cubicBezTo>
                <a:cubicBezTo>
                  <a:pt x="1373243" y="3264185"/>
                  <a:pt x="940387" y="3115898"/>
                  <a:pt x="606232" y="2847734"/>
                </a:cubicBezTo>
                <a:cubicBezTo>
                  <a:pt x="220451" y="2538139"/>
                  <a:pt x="0" y="2096082"/>
                  <a:pt x="1" y="1632093"/>
                </a:cubicBezTo>
                <a:cubicBezTo>
                  <a:pt x="1" y="1632092"/>
                  <a:pt x="0" y="1632091"/>
                  <a:pt x="0" y="1632090"/>
                </a:cubicBez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25054" tIns="569468" rIns="625054" bIns="569468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svojování si 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(slovní 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zásoby a jazykových dovedností 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cs-CZ" sz="2400" b="1" u="none" kern="120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2400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acquisition</a:t>
            </a:r>
            <a:endParaRPr lang="cs-CZ" sz="2400" b="1" kern="12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Volný tvar 20"/>
          <p:cNvSpPr/>
          <p:nvPr/>
        </p:nvSpPr>
        <p:spPr>
          <a:xfrm>
            <a:off x="5220072" y="4221089"/>
            <a:ext cx="2232248" cy="1944215"/>
          </a:xfrm>
          <a:custGeom>
            <a:avLst/>
            <a:gdLst>
              <a:gd name="connsiteX0" fmla="*/ 0 w 2453957"/>
              <a:gd name="connsiteY0" fmla="*/ 1137759 h 2275517"/>
              <a:gd name="connsiteX1" fmla="*/ 392703 w 2453957"/>
              <a:gd name="connsiteY1" fmla="*/ 303482 h 2275517"/>
              <a:gd name="connsiteX2" fmla="*/ 1226981 w 2453957"/>
              <a:gd name="connsiteY2" fmla="*/ 2 h 2275517"/>
              <a:gd name="connsiteX3" fmla="*/ 2061258 w 2453957"/>
              <a:gd name="connsiteY3" fmla="*/ 303485 h 2275517"/>
              <a:gd name="connsiteX4" fmla="*/ 2453958 w 2453957"/>
              <a:gd name="connsiteY4" fmla="*/ 1137763 h 2275517"/>
              <a:gd name="connsiteX5" fmla="*/ 2061256 w 2453957"/>
              <a:gd name="connsiteY5" fmla="*/ 1972041 h 2275517"/>
              <a:gd name="connsiteX6" fmla="*/ 1226978 w 2453957"/>
              <a:gd name="connsiteY6" fmla="*/ 2275522 h 2275517"/>
              <a:gd name="connsiteX7" fmla="*/ 392700 w 2453957"/>
              <a:gd name="connsiteY7" fmla="*/ 1972040 h 2275517"/>
              <a:gd name="connsiteX8" fmla="*/ -1 w 2453957"/>
              <a:gd name="connsiteY8" fmla="*/ 1137762 h 2275517"/>
              <a:gd name="connsiteX9" fmla="*/ 0 w 2453957"/>
              <a:gd name="connsiteY9" fmla="*/ 1137759 h 227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53957" h="2275517">
                <a:moveTo>
                  <a:pt x="0" y="1137759"/>
                </a:moveTo>
                <a:cubicBezTo>
                  <a:pt x="0" y="821110"/>
                  <a:pt x="142308" y="518785"/>
                  <a:pt x="392703" y="303482"/>
                </a:cubicBezTo>
                <a:cubicBezTo>
                  <a:pt x="619583" y="108398"/>
                  <a:pt x="917570" y="1"/>
                  <a:pt x="1226981" y="2"/>
                </a:cubicBezTo>
                <a:cubicBezTo>
                  <a:pt x="1536392" y="2"/>
                  <a:pt x="1834379" y="108400"/>
                  <a:pt x="2061258" y="303485"/>
                </a:cubicBezTo>
                <a:cubicBezTo>
                  <a:pt x="2311652" y="518789"/>
                  <a:pt x="2453959" y="821114"/>
                  <a:pt x="2453958" y="1137763"/>
                </a:cubicBezTo>
                <a:cubicBezTo>
                  <a:pt x="2453958" y="1454412"/>
                  <a:pt x="2311651" y="1756737"/>
                  <a:pt x="2061256" y="1972041"/>
                </a:cubicBezTo>
                <a:cubicBezTo>
                  <a:pt x="1834376" y="2167125"/>
                  <a:pt x="1536389" y="2275523"/>
                  <a:pt x="1226978" y="2275522"/>
                </a:cubicBezTo>
                <a:cubicBezTo>
                  <a:pt x="917567" y="2275522"/>
                  <a:pt x="619580" y="2167124"/>
                  <a:pt x="392700" y="1972040"/>
                </a:cubicBezTo>
                <a:cubicBezTo>
                  <a:pt x="142305" y="1756736"/>
                  <a:pt x="-1" y="1454411"/>
                  <a:pt x="-1" y="1137762"/>
                </a:cubicBezTo>
                <a:cubicBezTo>
                  <a:pt x="-1" y="1137761"/>
                  <a:pt x="0" y="1137760"/>
                  <a:pt x="0" y="1137759"/>
                </a:cubicBez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0814" tIns="424682" rIns="450814" bIns="42468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řenos významu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ransfer </a:t>
            </a:r>
            <a:r>
              <a:rPr lang="cs-CZ" sz="2400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u="none" kern="1200" dirty="0" err="1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meaning</a:t>
            </a:r>
            <a:r>
              <a:rPr lang="cs-CZ" sz="24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cs-CZ" sz="2400" b="1" u="none" kern="120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2555776" y="1052734"/>
            <a:ext cx="3168352" cy="2952329"/>
          </a:xfrm>
          <a:custGeom>
            <a:avLst/>
            <a:gdLst>
              <a:gd name="connsiteX0" fmla="*/ 0 w 2875282"/>
              <a:gd name="connsiteY0" fmla="*/ 1331510 h 2663020"/>
              <a:gd name="connsiteX1" fmla="*/ 460755 w 2875282"/>
              <a:gd name="connsiteY1" fmla="*/ 354623 h 2663020"/>
              <a:gd name="connsiteX2" fmla="*/ 1437643 w 2875282"/>
              <a:gd name="connsiteY2" fmla="*/ 2 h 2663020"/>
              <a:gd name="connsiteX3" fmla="*/ 2414530 w 2875282"/>
              <a:gd name="connsiteY3" fmla="*/ 354626 h 2663020"/>
              <a:gd name="connsiteX4" fmla="*/ 2875282 w 2875282"/>
              <a:gd name="connsiteY4" fmla="*/ 1331515 h 2663020"/>
              <a:gd name="connsiteX5" fmla="*/ 2414528 w 2875282"/>
              <a:gd name="connsiteY5" fmla="*/ 2308403 h 2663020"/>
              <a:gd name="connsiteX6" fmla="*/ 1437640 w 2875282"/>
              <a:gd name="connsiteY6" fmla="*/ 2663025 h 2663020"/>
              <a:gd name="connsiteX7" fmla="*/ 460752 w 2875282"/>
              <a:gd name="connsiteY7" fmla="*/ 2308402 h 2663020"/>
              <a:gd name="connsiteX8" fmla="*/ -1 w 2875282"/>
              <a:gd name="connsiteY8" fmla="*/ 1331514 h 2663020"/>
              <a:gd name="connsiteX9" fmla="*/ 0 w 2875282"/>
              <a:gd name="connsiteY9" fmla="*/ 1331510 h 266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75282" h="2663020">
                <a:moveTo>
                  <a:pt x="0" y="1331510"/>
                </a:moveTo>
                <a:cubicBezTo>
                  <a:pt x="1" y="960662"/>
                  <a:pt x="166989" y="606616"/>
                  <a:pt x="460755" y="354623"/>
                </a:cubicBezTo>
                <a:cubicBezTo>
                  <a:pt x="726518" y="126651"/>
                  <a:pt x="1075405" y="1"/>
                  <a:pt x="1437643" y="2"/>
                </a:cubicBezTo>
                <a:cubicBezTo>
                  <a:pt x="1799881" y="2"/>
                  <a:pt x="2148768" y="126653"/>
                  <a:pt x="2414530" y="354626"/>
                </a:cubicBezTo>
                <a:cubicBezTo>
                  <a:pt x="2708296" y="606620"/>
                  <a:pt x="2875283" y="960667"/>
                  <a:pt x="2875282" y="1331515"/>
                </a:cubicBezTo>
                <a:cubicBezTo>
                  <a:pt x="2875282" y="1702363"/>
                  <a:pt x="2708294" y="2056409"/>
                  <a:pt x="2414528" y="2308403"/>
                </a:cubicBezTo>
                <a:cubicBezTo>
                  <a:pt x="2148765" y="2536375"/>
                  <a:pt x="1799878" y="2663026"/>
                  <a:pt x="1437640" y="2663025"/>
                </a:cubicBezTo>
                <a:cubicBezTo>
                  <a:pt x="1075402" y="2663025"/>
                  <a:pt x="726515" y="2536374"/>
                  <a:pt x="460752" y="2308402"/>
                </a:cubicBezTo>
                <a:cubicBezTo>
                  <a:pt x="166986" y="2056408"/>
                  <a:pt x="-1" y="1702362"/>
                  <a:pt x="-1" y="1331514"/>
                </a:cubicBezTo>
                <a:cubicBezTo>
                  <a:pt x="-1" y="1331513"/>
                  <a:pt x="0" y="1331511"/>
                  <a:pt x="0" y="1331510"/>
                </a:cubicBez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706" tIns="477620" rIns="508706" bIns="47762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cs-CZ" sz="2300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„přepínání“ kódů</a:t>
            </a:r>
            <a:r>
              <a:rPr lang="en-GB" sz="2300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3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code-switching</a:t>
            </a:r>
            <a:r>
              <a:rPr lang="en-GB" sz="2300" b="1" u="none" kern="1200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300" b="1" u="none" kern="1200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332657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Jazykové a metodologické souvislosti:</a:t>
            </a:r>
            <a:endParaRPr lang="cs-CZ" b="1" u="none" dirty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205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4" grpId="0" build="allAtOnce" animBg="1"/>
      <p:bldP spid="17" grpId="0" uiExpand="1" build="allAtOnce" animBg="1"/>
      <p:bldP spid="21" grpId="0" build="allAtOnce" animBg="1"/>
      <p:bldP spid="23" grpId="0" build="allAtOnce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7544" y="404664"/>
            <a:ext cx="8280920" cy="5986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Překlad:</a:t>
            </a:r>
            <a:r>
              <a:rPr lang="cs-CZ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word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to </a:t>
            </a:r>
            <a:r>
              <a:rPr lang="cs-CZ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word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kreativní překlad 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interpretace 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- shrnutí</a:t>
            </a:r>
            <a:endParaRPr lang="en-GB" sz="3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Překlad je základní způsob práce ve dvou jazycích. V moderní metodologii výuky jazyků byl překlad „zakázán“, byl považován za pedagogicky nežádoucí a mělo se za to, že narušuje proces osvojování si cizího jazyka. </a:t>
            </a:r>
          </a:p>
          <a:p>
            <a:pPr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Nicméně v posledních letech používání překladu v jazykové výuce prochází přehodnocením a oživením, a jeho ignorování se považuje za kontraproduktivní a "hloupé“.</a:t>
            </a:r>
            <a:r>
              <a:rPr lang="en-GB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       </a:t>
            </a:r>
            <a:endParaRPr lang="en-GB" b="1" u="none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404664"/>
            <a:ext cx="820891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Bilingvismus (nebo mnohojazyčnost): 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Bilingvismus / mnohojazyčnost je častou součástí současných profesních kariér a mnoha každodenních činností, např. používání internetu, zpracování dvojjazyčných dokumentů, cestování, sledování filmů apod. </a:t>
            </a:r>
          </a:p>
          <a:p>
            <a:pPr marL="457200" indent="-457200"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Přepínání kódů:</a:t>
            </a: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Současný život zahrnuje velké množství přepínání /mixování kódů: vnitřní řeč, štítky obalů, manuály, filmové titulky, média, EU a státní správa, letiště, dopravní prostředky... </a:t>
            </a:r>
          </a:p>
          <a:p>
            <a:pPr marL="457200" indent="-457200"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Jsme rozhodně zvyklí na přepínání/mixování kódů, tak proč je nepoužívat, abychom pomohli studentům získávat anglickou odbornou slovní zásobu a vhodné jazykové dovednosti? </a:t>
            </a:r>
            <a:r>
              <a:rPr lang="en-GB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      </a:t>
            </a:r>
            <a:endParaRPr lang="en-GB" b="1" u="none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2996952"/>
            <a:ext cx="2232248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u="none" dirty="0" smtClean="0">
                <a:latin typeface="Calibri" pitchFamily="34" charset="0"/>
                <a:cs typeface="Calibri" pitchFamily="34" charset="0"/>
              </a:rPr>
              <a:t>SEM - TAM</a:t>
            </a:r>
            <a:endParaRPr lang="cs-CZ" sz="3200" b="1" u="none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404664"/>
            <a:ext cx="8208912" cy="750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Přenos významu / zajišťování ekvivalence: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odpočívej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v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pokoji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relax in the living room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výběrové řízení  = </a:t>
            </a:r>
            <a:r>
              <a:rPr lang="cs-CZ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selective</a:t>
            </a:r>
            <a:r>
              <a:rPr lang="cs-CZ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driving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necítím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se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dnes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ve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své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kůži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 am not smelling myself in my leather today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párek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milenců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= 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sausage of lovers 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</a:rPr>
              <a:t>veškerý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</a:rPr>
              <a:t>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</a:rPr>
              <a:t>vodík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</a:rPr>
              <a:t> se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</a:rPr>
              <a:t>asi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/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</a:rPr>
              <a:t>miloval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</a:rPr>
              <a:t> v 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</a:rPr>
              <a:t>roztoku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</a:rPr>
              <a:t> =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 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</a:rPr>
              <a:t>all the hydrogen probably made love in the solution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general </a:t>
            </a: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b="1" u="none" dirty="0" err="1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ailure</a:t>
            </a:r>
            <a:r>
              <a:rPr lang="en-US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reading disc C = </a:t>
            </a:r>
            <a:r>
              <a:rPr lang="en-US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generál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Failure </a:t>
            </a:r>
            <a:r>
              <a:rPr lang="en-US" b="1" u="none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čte</a:t>
            </a:r>
            <a:r>
              <a:rPr lang="en-US" b="1" u="none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disk C</a:t>
            </a:r>
            <a:endParaRPr lang="cs-CZ" b="1" u="none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Odpovídající přenos významu a co největší míra ekvivalence by měla být zajištěna zkušenostmi akademických pracovníků a jejich častým používáním odborné anglické terminologie.</a:t>
            </a:r>
          </a:p>
          <a:p>
            <a:pPr marL="457200" indent="-457200" algn="ctr">
              <a:spcBef>
                <a:spcPct val="50000"/>
              </a:spcBef>
            </a:pPr>
            <a:endParaRPr lang="cs-CZ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cs-CZ" sz="10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en-GB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       </a:t>
            </a:r>
            <a:endParaRPr lang="en-GB" b="1" u="none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3888432" cy="5940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splaškový kal</a:t>
            </a:r>
          </a:p>
          <a:p>
            <a:pPr algn="r"/>
            <a:endParaRPr lang="cs-CZ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uzemní plánování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lvl="0"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opylování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odpařování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ohrožené druhy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en-US" sz="2000" b="1" u="none" dirty="0" smtClean="0">
                <a:latin typeface="Arial Narrow" pitchFamily="34" charset="0"/>
                <a:cs typeface="Calibri" pitchFamily="34" charset="0"/>
              </a:rPr>
              <a:t> </a:t>
            </a: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nabídka a poptávka</a:t>
            </a:r>
          </a:p>
          <a:p>
            <a:pPr algn="r"/>
            <a:endParaRPr lang="cs-CZ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svislá osa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kyselina dusičná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odlesňování</a:t>
            </a:r>
            <a:endParaRPr lang="en-US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endParaRPr lang="cs-CZ" sz="2000" b="1" u="none" dirty="0" smtClean="0">
              <a:latin typeface="Arial Narrow" pitchFamily="34" charset="0"/>
              <a:cs typeface="Calibri" pitchFamily="34" charset="0"/>
            </a:endParaRPr>
          </a:p>
          <a:p>
            <a:pPr algn="r"/>
            <a:r>
              <a:rPr lang="cs-CZ" sz="2000" b="1" u="none" dirty="0" smtClean="0">
                <a:latin typeface="Arial Narrow" pitchFamily="34" charset="0"/>
                <a:cs typeface="Calibri" pitchFamily="34" charset="0"/>
              </a:rPr>
              <a:t>letecké snímkování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4427984" y="476672"/>
            <a:ext cx="4176464" cy="5940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u="none" dirty="0" smtClean="0">
                <a:latin typeface="Arial Narrow" pitchFamily="34" charset="0"/>
              </a:rPr>
              <a:t>sewage sludge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  <a:cs typeface="Calibri" pitchFamily="34" charset="0"/>
              </a:rPr>
              <a:t>zoning, </a:t>
            </a:r>
            <a:r>
              <a:rPr lang="en-US" sz="1800" b="1" u="none" dirty="0" smtClean="0">
                <a:latin typeface="Arial Narrow" pitchFamily="34" charset="0"/>
                <a:cs typeface="Calibri" pitchFamily="34" charset="0"/>
              </a:rPr>
              <a:t>town planning, land-use planning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pollination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evaporation</a:t>
            </a:r>
          </a:p>
          <a:p>
            <a:r>
              <a:rPr lang="en-US" sz="2000" b="1" u="none" dirty="0" smtClean="0">
                <a:latin typeface="Arial Narrow" pitchFamily="34" charset="0"/>
              </a:rPr>
              <a:t> </a:t>
            </a:r>
          </a:p>
          <a:p>
            <a:r>
              <a:rPr lang="en-US" sz="2000" b="1" u="none" dirty="0" smtClean="0">
                <a:latin typeface="Arial Narrow" pitchFamily="34" charset="0"/>
              </a:rPr>
              <a:t>endangered species</a:t>
            </a:r>
          </a:p>
          <a:p>
            <a:r>
              <a:rPr lang="en-US" sz="2000" b="1" u="none" dirty="0" smtClean="0">
                <a:latin typeface="Arial Narrow" pitchFamily="34" charset="0"/>
              </a:rPr>
              <a:t> </a:t>
            </a:r>
          </a:p>
          <a:p>
            <a:r>
              <a:rPr lang="en-US" sz="2000" b="1" u="none" dirty="0" smtClean="0">
                <a:latin typeface="Arial Narrow" pitchFamily="34" charset="0"/>
              </a:rPr>
              <a:t>supply and demand 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vertical axis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nitric acid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deforestation</a:t>
            </a:r>
          </a:p>
          <a:p>
            <a:endParaRPr lang="en-US" sz="2000" b="1" u="none" dirty="0" smtClean="0">
              <a:latin typeface="Arial Narrow" pitchFamily="34" charset="0"/>
            </a:endParaRPr>
          </a:p>
          <a:p>
            <a:r>
              <a:rPr lang="en-US" sz="2000" b="1" u="none" dirty="0" smtClean="0">
                <a:latin typeface="Arial Narrow" pitchFamily="34" charset="0"/>
              </a:rPr>
              <a:t>aerial /airborne imagery/photography</a:t>
            </a:r>
            <a:endParaRPr lang="en-US" sz="2000" b="1" u="none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7544" y="567109"/>
            <a:ext cx="8208912" cy="545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Osvojování si (jazyka) / </a:t>
            </a:r>
            <a:r>
              <a:rPr lang="en-GB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Acquisition</a:t>
            </a:r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  <a:cs typeface="Calibri" pitchFamily="34" charset="0"/>
              </a:rPr>
              <a:t>:</a:t>
            </a:r>
            <a:endParaRPr lang="en-GB" sz="3200" b="1" u="none" dirty="0" smtClean="0">
              <a:solidFill>
                <a:srgbClr val="660033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Calibri" pitchFamily="34" charset="0"/>
              <a:cs typeface="Calibri" pitchFamily="34" charset="0"/>
            </a:endParaRPr>
          </a:p>
          <a:p>
            <a:pPr marL="457200" indent="-457200" algn="ctr">
              <a:spcBef>
                <a:spcPct val="50000"/>
              </a:spcBef>
            </a:pPr>
            <a:endParaRPr lang="en-GB" sz="300" b="1" u="none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endParaRPr lang="cs-CZ" dirty="0" smtClean="0"/>
          </a:p>
          <a:p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Osvojování si jazyka je proces, kterým lidé získávají schopnost vnímat a chápat jazyk, stejně jako vytvářet a používat slova a věty, kterými komunikují. Osvojování si jazyka je jedním z základních procesů ve vývoji lidského jedince.</a:t>
            </a:r>
          </a:p>
          <a:p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 </a:t>
            </a:r>
          </a:p>
          <a:p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Osvojování si jazyka = připravování se na efektivní používání jazyka, komunikaci v jazyce, předávání informací.</a:t>
            </a:r>
          </a:p>
          <a:p>
            <a:endParaRPr lang="cs-CZ" dirty="0" smtClean="0"/>
          </a:p>
          <a:p>
            <a:pPr algn="ctr">
              <a:spcBef>
                <a:spcPct val="50000"/>
              </a:spcBef>
            </a:pPr>
            <a:endParaRPr lang="en-GB" b="1" u="none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b="1" u="none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990033"/>
                </a:solidFill>
                <a:latin typeface="Calibri" pitchFamily="34" charset="0"/>
                <a:cs typeface="Calibri" pitchFamily="34" charset="0"/>
              </a:rPr>
              <a:t>          LEARN                                                                        ACQUIRE</a:t>
            </a:r>
          </a:p>
          <a:p>
            <a:pPr algn="ctr">
              <a:spcBef>
                <a:spcPct val="50000"/>
              </a:spcBef>
            </a:pPr>
            <a:endParaRPr lang="en-GB" sz="900" b="1" u="none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700" b="1" u="none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9900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Šipka doprava 3"/>
          <p:cNvSpPr/>
          <p:nvPr/>
        </p:nvSpPr>
        <p:spPr bwMode="auto">
          <a:xfrm>
            <a:off x="2339752" y="5157192"/>
            <a:ext cx="4392488" cy="504056"/>
          </a:xfrm>
          <a:prstGeom prst="rightArrow">
            <a:avLst>
              <a:gd name="adj1" fmla="val 50000"/>
              <a:gd name="adj2" fmla="val 138253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1177002"/>
            <a:ext cx="84249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sz="3200" b="1" u="none" dirty="0" smtClean="0">
                <a:solidFill>
                  <a:srgbClr val="660033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Calibri" pitchFamily="34" charset="0"/>
              </a:rPr>
              <a:t>Jak ?</a:t>
            </a:r>
          </a:p>
          <a:p>
            <a:endParaRPr lang="cs-CZ" sz="2800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algn="ctr"/>
            <a:r>
              <a:rPr lang="cs-CZ" b="1" u="none" dirty="0" smtClean="0">
                <a:solidFill>
                  <a:srgbClr val="660033"/>
                </a:solidFill>
                <a:latin typeface="Calibri" pitchFamily="34" charset="0"/>
              </a:rPr>
              <a:t>Vyučující odborných předmětů, ačkoli nejsou učiteli jazyků, mohou efektivně používat anglické komponenty v předmětech vyučovaných v českém jazyce.    </a:t>
            </a:r>
          </a:p>
          <a:p>
            <a:endParaRPr lang="cs-CZ" b="1" u="none" dirty="0" smtClean="0">
              <a:solidFill>
                <a:srgbClr val="660033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mimo výuku</a:t>
            </a:r>
            <a:endParaRPr lang="en-GB" sz="32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GB" sz="32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Char char="Ø"/>
            </a:pPr>
            <a:r>
              <a:rPr lang="en-GB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3200" b="1" u="none" dirty="0" smtClean="0">
                <a:solidFill>
                  <a:srgbClr val="660033"/>
                </a:solidFill>
                <a:latin typeface="Calibri" pitchFamily="34" charset="0"/>
                <a:cs typeface="Calibri" pitchFamily="34" charset="0"/>
              </a:rPr>
              <a:t>při samotné výuce </a:t>
            </a:r>
            <a:endParaRPr lang="en-GB" sz="3200" b="1" u="none" dirty="0" smtClean="0">
              <a:solidFill>
                <a:srgbClr val="6600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1116</Words>
  <Application>Microsoft Office PowerPoint</Application>
  <PresentationFormat>Předvádění na obrazovce (4:3)</PresentationFormat>
  <Paragraphs>290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Default Design</vt:lpstr>
      <vt:lpstr>Integrating English components into academic courses taught in L1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Company>FŽP-UJEP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Academic Writing and Reading</dc:title>
  <dc:creator>kolenaty</dc:creator>
  <cp:lastModifiedBy>kolenatym</cp:lastModifiedBy>
  <cp:revision>236</cp:revision>
  <dcterms:created xsi:type="dcterms:W3CDTF">2006-09-19T06:44:42Z</dcterms:created>
  <dcterms:modified xsi:type="dcterms:W3CDTF">2018-06-19T10:25:48Z</dcterms:modified>
</cp:coreProperties>
</file>