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60" r:id="rId7"/>
    <p:sldId id="261" r:id="rId8"/>
    <p:sldId id="262" r:id="rId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6B30159F-4C51-40B5-869C-27E2B7368388}" type="datetimeFigureOut">
              <a:rPr lang="cs-CZ" smtClean="0"/>
              <a:t>25.10.2020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A5E1D87-418E-40B8-AB1E-A37E7D14FECA}" type="slidenum">
              <a:rPr lang="cs-CZ" smtClean="0"/>
              <a:t>‹#›</a:t>
            </a:fld>
            <a:endParaRPr lang="cs-CZ"/>
          </a:p>
        </p:txBody>
      </p:sp>
    </p:spTree>
    <p:extLst>
      <p:ext uri="{BB962C8B-B14F-4D97-AF65-F5344CB8AC3E}">
        <p14:creationId xmlns:p14="http://schemas.microsoft.com/office/powerpoint/2010/main" val="3290776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6B30159F-4C51-40B5-869C-27E2B7368388}" type="datetimeFigureOut">
              <a:rPr lang="cs-CZ" smtClean="0"/>
              <a:t>25.10.2020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A5E1D87-418E-40B8-AB1E-A37E7D14FECA}" type="slidenum">
              <a:rPr lang="cs-CZ" smtClean="0"/>
              <a:t>‹#›</a:t>
            </a:fld>
            <a:endParaRPr lang="cs-CZ"/>
          </a:p>
        </p:txBody>
      </p:sp>
    </p:spTree>
    <p:extLst>
      <p:ext uri="{BB962C8B-B14F-4D97-AF65-F5344CB8AC3E}">
        <p14:creationId xmlns:p14="http://schemas.microsoft.com/office/powerpoint/2010/main" val="1675990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6B30159F-4C51-40B5-869C-27E2B7368388}" type="datetimeFigureOut">
              <a:rPr lang="cs-CZ" smtClean="0"/>
              <a:t>25.10.2020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A5E1D87-418E-40B8-AB1E-A37E7D14FECA}" type="slidenum">
              <a:rPr lang="cs-CZ" smtClean="0"/>
              <a:t>‹#›</a:t>
            </a:fld>
            <a:endParaRPr lang="cs-C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36658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6B30159F-4C51-40B5-869C-27E2B7368388}" type="datetimeFigureOut">
              <a:rPr lang="cs-CZ" smtClean="0"/>
              <a:t>25.10.2020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A5E1D87-418E-40B8-AB1E-A37E7D14FECA}" type="slidenum">
              <a:rPr lang="cs-CZ" smtClean="0"/>
              <a:t>‹#›</a:t>
            </a:fld>
            <a:endParaRPr lang="cs-CZ"/>
          </a:p>
        </p:txBody>
      </p:sp>
    </p:spTree>
    <p:extLst>
      <p:ext uri="{BB962C8B-B14F-4D97-AF65-F5344CB8AC3E}">
        <p14:creationId xmlns:p14="http://schemas.microsoft.com/office/powerpoint/2010/main" val="209133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6B30159F-4C51-40B5-869C-27E2B7368388}" type="datetimeFigureOut">
              <a:rPr lang="cs-CZ" smtClean="0"/>
              <a:t>25.10.2020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A5E1D87-418E-40B8-AB1E-A37E7D14FECA}"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80974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6B30159F-4C51-40B5-869C-27E2B7368388}" type="datetimeFigureOut">
              <a:rPr lang="cs-CZ" smtClean="0"/>
              <a:t>25.10.2020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A5E1D87-418E-40B8-AB1E-A37E7D14FECA}" type="slidenum">
              <a:rPr lang="cs-CZ" smtClean="0"/>
              <a:t>‹#›</a:t>
            </a:fld>
            <a:endParaRPr lang="cs-CZ"/>
          </a:p>
        </p:txBody>
      </p:sp>
    </p:spTree>
    <p:extLst>
      <p:ext uri="{BB962C8B-B14F-4D97-AF65-F5344CB8AC3E}">
        <p14:creationId xmlns:p14="http://schemas.microsoft.com/office/powerpoint/2010/main" val="3364551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6B30159F-4C51-40B5-869C-27E2B7368388}" type="datetimeFigureOut">
              <a:rPr lang="cs-CZ" smtClean="0"/>
              <a:t>25.10.2020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A5E1D87-418E-40B8-AB1E-A37E7D14FECA}" type="slidenum">
              <a:rPr lang="cs-CZ" smtClean="0"/>
              <a:t>‹#›</a:t>
            </a:fld>
            <a:endParaRPr lang="cs-CZ"/>
          </a:p>
        </p:txBody>
      </p:sp>
    </p:spTree>
    <p:extLst>
      <p:ext uri="{BB962C8B-B14F-4D97-AF65-F5344CB8AC3E}">
        <p14:creationId xmlns:p14="http://schemas.microsoft.com/office/powerpoint/2010/main" val="2287114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smtClean="0"/>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6B30159F-4C51-40B5-869C-27E2B7368388}" type="datetimeFigureOut">
              <a:rPr lang="cs-CZ" smtClean="0"/>
              <a:t>25.10.2020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A5E1D87-418E-40B8-AB1E-A37E7D14FECA}" type="slidenum">
              <a:rPr lang="cs-CZ" smtClean="0"/>
              <a:t>‹#›</a:t>
            </a:fld>
            <a:endParaRPr lang="cs-CZ"/>
          </a:p>
        </p:txBody>
      </p:sp>
    </p:spTree>
    <p:extLst>
      <p:ext uri="{BB962C8B-B14F-4D97-AF65-F5344CB8AC3E}">
        <p14:creationId xmlns:p14="http://schemas.microsoft.com/office/powerpoint/2010/main" val="305148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6B30159F-4C51-40B5-869C-27E2B7368388}" type="datetimeFigureOut">
              <a:rPr lang="cs-CZ" smtClean="0"/>
              <a:t>25.10.2020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A5E1D87-418E-40B8-AB1E-A37E7D14FECA}" type="slidenum">
              <a:rPr lang="cs-CZ" smtClean="0"/>
              <a:t>‹#›</a:t>
            </a:fld>
            <a:endParaRPr lang="cs-CZ"/>
          </a:p>
        </p:txBody>
      </p:sp>
    </p:spTree>
    <p:extLst>
      <p:ext uri="{BB962C8B-B14F-4D97-AF65-F5344CB8AC3E}">
        <p14:creationId xmlns:p14="http://schemas.microsoft.com/office/powerpoint/2010/main" val="141810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6B30159F-4C51-40B5-869C-27E2B7368388}" type="datetimeFigureOut">
              <a:rPr lang="cs-CZ" smtClean="0"/>
              <a:t>25.10.2020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A5E1D87-418E-40B8-AB1E-A37E7D14FECA}" type="slidenum">
              <a:rPr lang="cs-CZ" smtClean="0"/>
              <a:t>‹#›</a:t>
            </a:fld>
            <a:endParaRPr lang="cs-CZ"/>
          </a:p>
        </p:txBody>
      </p:sp>
    </p:spTree>
    <p:extLst>
      <p:ext uri="{BB962C8B-B14F-4D97-AF65-F5344CB8AC3E}">
        <p14:creationId xmlns:p14="http://schemas.microsoft.com/office/powerpoint/2010/main" val="330951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6B30159F-4C51-40B5-869C-27E2B7368388}" type="datetimeFigureOut">
              <a:rPr lang="cs-CZ" smtClean="0"/>
              <a:t>25.10.2020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A5E1D87-418E-40B8-AB1E-A37E7D14FECA}" type="slidenum">
              <a:rPr lang="cs-CZ" smtClean="0"/>
              <a:t>‹#›</a:t>
            </a:fld>
            <a:endParaRPr lang="cs-CZ"/>
          </a:p>
        </p:txBody>
      </p:sp>
    </p:spTree>
    <p:extLst>
      <p:ext uri="{BB962C8B-B14F-4D97-AF65-F5344CB8AC3E}">
        <p14:creationId xmlns:p14="http://schemas.microsoft.com/office/powerpoint/2010/main" val="115434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6B30159F-4C51-40B5-869C-27E2B7368388}" type="datetimeFigureOut">
              <a:rPr lang="cs-CZ" smtClean="0"/>
              <a:t>25.10.2020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0A5E1D87-418E-40B8-AB1E-A37E7D14FECA}" type="slidenum">
              <a:rPr lang="cs-CZ" smtClean="0"/>
              <a:t>‹#›</a:t>
            </a:fld>
            <a:endParaRPr lang="cs-CZ"/>
          </a:p>
        </p:txBody>
      </p:sp>
    </p:spTree>
    <p:extLst>
      <p:ext uri="{BB962C8B-B14F-4D97-AF65-F5344CB8AC3E}">
        <p14:creationId xmlns:p14="http://schemas.microsoft.com/office/powerpoint/2010/main" val="355759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6B30159F-4C51-40B5-869C-27E2B7368388}" type="datetimeFigureOut">
              <a:rPr lang="cs-CZ" smtClean="0"/>
              <a:t>25.10.2020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0A5E1D87-418E-40B8-AB1E-A37E7D14FECA}" type="slidenum">
              <a:rPr lang="cs-CZ" smtClean="0"/>
              <a:t>‹#›</a:t>
            </a:fld>
            <a:endParaRPr lang="cs-CZ"/>
          </a:p>
        </p:txBody>
      </p:sp>
    </p:spTree>
    <p:extLst>
      <p:ext uri="{BB962C8B-B14F-4D97-AF65-F5344CB8AC3E}">
        <p14:creationId xmlns:p14="http://schemas.microsoft.com/office/powerpoint/2010/main" val="982238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0159F-4C51-40B5-869C-27E2B7368388}" type="datetimeFigureOut">
              <a:rPr lang="cs-CZ" smtClean="0"/>
              <a:t>25.10.2020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0A5E1D87-418E-40B8-AB1E-A37E7D14FECA}" type="slidenum">
              <a:rPr lang="cs-CZ" smtClean="0"/>
              <a:t>‹#›</a:t>
            </a:fld>
            <a:endParaRPr lang="cs-CZ"/>
          </a:p>
        </p:txBody>
      </p:sp>
    </p:spTree>
    <p:extLst>
      <p:ext uri="{BB962C8B-B14F-4D97-AF65-F5344CB8AC3E}">
        <p14:creationId xmlns:p14="http://schemas.microsoft.com/office/powerpoint/2010/main" val="70438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smtClean="0"/>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6B30159F-4C51-40B5-869C-27E2B7368388}" type="datetimeFigureOut">
              <a:rPr lang="cs-CZ" smtClean="0"/>
              <a:t>25.10.2020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A5E1D87-418E-40B8-AB1E-A37E7D14FECA}" type="slidenum">
              <a:rPr lang="cs-CZ" smtClean="0"/>
              <a:t>‹#›</a:t>
            </a:fld>
            <a:endParaRPr lang="cs-CZ"/>
          </a:p>
        </p:txBody>
      </p:sp>
    </p:spTree>
    <p:extLst>
      <p:ext uri="{BB962C8B-B14F-4D97-AF65-F5344CB8AC3E}">
        <p14:creationId xmlns:p14="http://schemas.microsoft.com/office/powerpoint/2010/main" val="296526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6B30159F-4C51-40B5-869C-27E2B7368388}" type="datetimeFigureOut">
              <a:rPr lang="cs-CZ" smtClean="0"/>
              <a:t>25.10.2020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A5E1D87-418E-40B8-AB1E-A37E7D14FECA}" type="slidenum">
              <a:rPr lang="cs-CZ" smtClean="0"/>
              <a:t>‹#›</a:t>
            </a:fld>
            <a:endParaRPr lang="cs-CZ"/>
          </a:p>
        </p:txBody>
      </p:sp>
    </p:spTree>
    <p:extLst>
      <p:ext uri="{BB962C8B-B14F-4D97-AF65-F5344CB8AC3E}">
        <p14:creationId xmlns:p14="http://schemas.microsoft.com/office/powerpoint/2010/main" val="113318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B30159F-4C51-40B5-869C-27E2B7368388}" type="datetimeFigureOut">
              <a:rPr lang="cs-CZ" smtClean="0"/>
              <a:t>25.10.2020</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A5E1D87-418E-40B8-AB1E-A37E7D14FECA}" type="slidenum">
              <a:rPr lang="cs-CZ" smtClean="0"/>
              <a:t>‹#›</a:t>
            </a:fld>
            <a:endParaRPr lang="cs-CZ"/>
          </a:p>
        </p:txBody>
      </p:sp>
    </p:spTree>
    <p:extLst>
      <p:ext uri="{BB962C8B-B14F-4D97-AF65-F5344CB8AC3E}">
        <p14:creationId xmlns:p14="http://schemas.microsoft.com/office/powerpoint/2010/main" val="527416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acebook.com/david.jiranek.5" TargetMode="External"/><Relationship Id="rId2" Type="http://schemas.openxmlformats.org/officeDocument/2006/relationships/hyperlink" Target="mailto:Dav.jiran@seznam.cz" TargetMode="Externa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fif"/></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David Jiránek</a:t>
            </a:r>
            <a:endParaRPr lang="cs-CZ" dirty="0"/>
          </a:p>
        </p:txBody>
      </p:sp>
      <p:sp>
        <p:nvSpPr>
          <p:cNvPr id="3" name="Podnadpis 2"/>
          <p:cNvSpPr>
            <a:spLocks noGrp="1"/>
          </p:cNvSpPr>
          <p:nvPr>
            <p:ph type="subTitle" idx="1"/>
          </p:nvPr>
        </p:nvSpPr>
        <p:spPr/>
        <p:txBody>
          <a:bodyPr/>
          <a:lstStyle/>
          <a:p>
            <a:r>
              <a:rPr lang="cs-CZ" dirty="0" smtClean="0"/>
              <a:t>Kandidát do AS FŽP</a:t>
            </a:r>
            <a:endParaRPr lang="cs-CZ" dirty="0"/>
          </a:p>
        </p:txBody>
      </p:sp>
      <p:sp>
        <p:nvSpPr>
          <p:cNvPr id="8" name="TextovéPole 7"/>
          <p:cNvSpPr txBox="1"/>
          <p:nvPr/>
        </p:nvSpPr>
        <p:spPr>
          <a:xfrm>
            <a:off x="4519450" y="5425886"/>
            <a:ext cx="4078012" cy="646331"/>
          </a:xfrm>
          <a:prstGeom prst="rect">
            <a:avLst/>
          </a:prstGeom>
          <a:noFill/>
        </p:spPr>
        <p:txBody>
          <a:bodyPr wrap="square" rtlCol="0">
            <a:spAutoFit/>
          </a:bodyPr>
          <a:lstStyle/>
          <a:p>
            <a:r>
              <a:rPr lang="cs-CZ" dirty="0" smtClean="0"/>
              <a:t>Umím vypadat i hůř (viz. poslední </a:t>
            </a:r>
            <a:r>
              <a:rPr lang="cs-CZ" dirty="0" err="1" smtClean="0"/>
              <a:t>slide</a:t>
            </a:r>
            <a:r>
              <a:rPr lang="cs-CZ" dirty="0" smtClean="0"/>
              <a:t>: kompromitující fotografie)..</a:t>
            </a:r>
            <a:endParaRPr lang="cs-CZ" dirty="0"/>
          </a:p>
        </p:txBody>
      </p:sp>
      <p:pic>
        <p:nvPicPr>
          <p:cNvPr id="5" name="Obrázek 4"/>
          <p:cNvPicPr>
            <a:picLocks noChangeAspect="1"/>
          </p:cNvPicPr>
          <p:nvPr/>
        </p:nvPicPr>
        <p:blipFill rotWithShape="1">
          <a:blip r:embed="rId2">
            <a:extLst>
              <a:ext uri="{28A0092B-C50C-407E-A947-70E740481C1C}">
                <a14:useLocalDpi xmlns:a14="http://schemas.microsoft.com/office/drawing/2010/main" val="0"/>
              </a:ext>
            </a:extLst>
          </a:blip>
          <a:srcRect t="21437" r="72988" b="16265"/>
          <a:stretch/>
        </p:blipFill>
        <p:spPr>
          <a:xfrm>
            <a:off x="1058261" y="1157511"/>
            <a:ext cx="3114346" cy="4788582"/>
          </a:xfrm>
          <a:prstGeom prst="rect">
            <a:avLst/>
          </a:prstGeom>
        </p:spPr>
      </p:pic>
    </p:spTree>
    <p:extLst>
      <p:ext uri="{BB962C8B-B14F-4D97-AF65-F5344CB8AC3E}">
        <p14:creationId xmlns:p14="http://schemas.microsoft.com/office/powerpoint/2010/main" val="32894433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Kdo jsem?</a:t>
            </a:r>
            <a:endParaRPr lang="cs-CZ" dirty="0"/>
          </a:p>
        </p:txBody>
      </p:sp>
      <p:sp>
        <p:nvSpPr>
          <p:cNvPr id="3" name="Zástupný symbol pro obsah 2"/>
          <p:cNvSpPr>
            <a:spLocks noGrp="1"/>
          </p:cNvSpPr>
          <p:nvPr>
            <p:ph idx="1"/>
          </p:nvPr>
        </p:nvSpPr>
        <p:spPr>
          <a:xfrm>
            <a:off x="677334" y="1481959"/>
            <a:ext cx="8596668" cy="5118538"/>
          </a:xfrm>
        </p:spPr>
        <p:txBody>
          <a:bodyPr>
            <a:normAutofit/>
          </a:bodyPr>
          <a:lstStyle/>
          <a:p>
            <a:pPr marL="0" indent="0" algn="just">
              <a:buNone/>
            </a:pPr>
            <a:r>
              <a:rPr lang="cs-CZ" dirty="0" smtClean="0"/>
              <a:t>Vzhledem k aktuální situaci jsme se zatím nejspíš nesetkali, zvlášť, pokud ten, kdo čte tyto řádky, patří ke studentům vyšších ročníků. Bohužel žijeme v podivných časech a na pořádné a důsledné představení bude dost času, až se zase všechno v dobré obrátí. Zastávám názor, že slova na papíře nedokáží dostatečně popsat něčí osobnost, a tak se tedy o to nebudu ani příliš pokoušet. </a:t>
            </a:r>
          </a:p>
          <a:p>
            <a:pPr marL="0" indent="0" algn="just">
              <a:buNone/>
            </a:pPr>
            <a:r>
              <a:rPr lang="cs-CZ" dirty="0" smtClean="0"/>
              <a:t>Nicméně </a:t>
            </a:r>
            <a:r>
              <a:rPr lang="cs-CZ" dirty="0" smtClean="0"/>
              <a:t>myslím, </a:t>
            </a:r>
            <a:r>
              <a:rPr lang="cs-CZ" dirty="0" smtClean="0"/>
              <a:t>že je na místě, abych se Vám alespoň pokusil nastínit, kdo jsem a proč si myslím, že by bylo dobré, kdyby jste zrovna mě zvolili, jako jednoho z našich zástupců do akademického senátu naší fakulty.</a:t>
            </a:r>
          </a:p>
          <a:p>
            <a:pPr marL="0" indent="0" algn="just">
              <a:buNone/>
            </a:pPr>
            <a:r>
              <a:rPr lang="cs-CZ" dirty="0" smtClean="0"/>
              <a:t>Jmenuji se David Jiránek. Je mi 20 let a trvalé bydliště mám hlášené v malé, ale malebné vesnici Benátky, která leží v sousedství města Litomyšl, které můžete na mapě </a:t>
            </a:r>
            <a:r>
              <a:rPr lang="cs-CZ" dirty="0" smtClean="0"/>
              <a:t>najít, pokud se podíváte </a:t>
            </a:r>
            <a:r>
              <a:rPr lang="cs-CZ" dirty="0" smtClean="0"/>
              <a:t>do </a:t>
            </a:r>
            <a:r>
              <a:rPr lang="cs-CZ" dirty="0" smtClean="0"/>
              <a:t>oblasti Pardubického </a:t>
            </a:r>
            <a:r>
              <a:rPr lang="cs-CZ" dirty="0" smtClean="0"/>
              <a:t>kraje na Českomoravském pomezí. Studoval jsem na Gymnáziu Aloise Jiráska v Litomyšli, kde jsem letos v červnu složil maturitní zkoušky. Na UJEPU jsem se rozhodl studovat, protože jako jedna ze dvou univerzit v Čechách provozuje fakultu životního prostředí, jehož ochranou se aktivně zabývám už od nástupu na </a:t>
            </a:r>
            <a:r>
              <a:rPr lang="cs-CZ" dirty="0" smtClean="0"/>
              <a:t>gymnázium, </a:t>
            </a:r>
            <a:r>
              <a:rPr lang="cs-CZ" dirty="0" smtClean="0"/>
              <a:t>a jsem tedy v 1. ročníku bakalářského studia OŽP se specializací Ochrana přírody a krajiny.</a:t>
            </a:r>
          </a:p>
        </p:txBody>
      </p:sp>
    </p:spTree>
    <p:extLst>
      <p:ext uri="{BB962C8B-B14F-4D97-AF65-F5344CB8AC3E}">
        <p14:creationId xmlns:p14="http://schemas.microsoft.com/office/powerpoint/2010/main" val="2198010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935421"/>
          </a:xfrm>
        </p:spPr>
        <p:txBody>
          <a:bodyPr/>
          <a:lstStyle/>
          <a:p>
            <a:r>
              <a:rPr lang="cs-CZ" dirty="0" smtClean="0"/>
              <a:t>Koníčky</a:t>
            </a:r>
            <a:endParaRPr lang="cs-CZ" dirty="0"/>
          </a:p>
        </p:txBody>
      </p:sp>
      <p:sp>
        <p:nvSpPr>
          <p:cNvPr id="5" name="Zástupný symbol pro obsah 4"/>
          <p:cNvSpPr>
            <a:spLocks noGrp="1"/>
          </p:cNvSpPr>
          <p:nvPr>
            <p:ph idx="1"/>
          </p:nvPr>
        </p:nvSpPr>
        <p:spPr>
          <a:xfrm>
            <a:off x="677334" y="1545021"/>
            <a:ext cx="8596668" cy="4834758"/>
          </a:xfrm>
        </p:spPr>
        <p:txBody>
          <a:bodyPr>
            <a:normAutofit/>
          </a:bodyPr>
          <a:lstStyle/>
          <a:p>
            <a:pPr marL="0" indent="0" algn="just">
              <a:buNone/>
            </a:pPr>
            <a:r>
              <a:rPr lang="cs-CZ" dirty="0" smtClean="0"/>
              <a:t>Od roku 2009 jsem hrál florbal na postu brankaře za tým FPC </a:t>
            </a:r>
            <a:r>
              <a:rPr lang="cs-CZ" dirty="0" err="1" smtClean="0"/>
              <a:t>Peaksport</a:t>
            </a:r>
            <a:r>
              <a:rPr lang="cs-CZ" dirty="0" smtClean="0"/>
              <a:t> Litomyšl. Minulý rok jsem se ale rozhodl, že už nebudu dál moci věnovat dostatek času týmu a tréninkům kvůli vzdálenosti studia, a tak jsem skončil. Ale pokud by se v budoucnu objevila příležitost hrát někde poblíž Ústí, rozhodně bych neváhal vytáhnout gólmanskou masku a vestu a pokračovat.</a:t>
            </a:r>
          </a:p>
          <a:p>
            <a:pPr marL="0" indent="0" algn="just">
              <a:buNone/>
            </a:pPr>
            <a:r>
              <a:rPr lang="cs-CZ" dirty="0" smtClean="0"/>
              <a:t>V roce 2015 jsem se zúčastnil vzdělávacího semináře hnutí DUHA, v rámci jejich přidružené organizace Vlčí hlídky, která aktivně provádí monitoring výskytu velkých šelem na českém území. Kdykoliv mám čas, tak se v zimě účastním jejich vyjížděk do terénu a stopování těchto ohrožených zvířat.</a:t>
            </a:r>
          </a:p>
          <a:p>
            <a:pPr marL="0" indent="0" algn="just">
              <a:buNone/>
            </a:pPr>
            <a:r>
              <a:rPr lang="cs-CZ" dirty="0" smtClean="0"/>
              <a:t>Jinak mám celou řadu jiných zájmů, jako třeba sledování filmů/seriálů různých žánrů, nebo čtení knih všeho druhu. Mám rád japonskou mangu a </a:t>
            </a:r>
            <a:r>
              <a:rPr lang="cs-CZ" dirty="0" err="1" smtClean="0"/>
              <a:t>anime</a:t>
            </a:r>
            <a:r>
              <a:rPr lang="cs-CZ" dirty="0" smtClean="0"/>
              <a:t>. Sleduji geopolitickou situaci a baví mě čas od času o něčem diskutovat. Nepiju kávu, ale mám velikou zálibu v ochutnávání různých druhů čaje. </a:t>
            </a:r>
          </a:p>
          <a:p>
            <a:pPr marL="0" indent="0" algn="just">
              <a:buNone/>
            </a:pPr>
            <a:r>
              <a:rPr lang="cs-CZ" dirty="0" smtClean="0"/>
              <a:t>Často se účastním různých lokálních akcí, které mají za cíl nějak pomoci přírodě, nebo krajině. Např.: čištění řek od odpadků, vysazování nových lesních ploch, aj.</a:t>
            </a:r>
            <a:endParaRPr lang="cs-CZ" dirty="0"/>
          </a:p>
        </p:txBody>
      </p:sp>
    </p:spTree>
    <p:extLst>
      <p:ext uri="{BB962C8B-B14F-4D97-AF65-F5344CB8AC3E}">
        <p14:creationId xmlns:p14="http://schemas.microsoft.com/office/powerpoint/2010/main" val="4124011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77334" y="714703"/>
            <a:ext cx="8596668" cy="5326660"/>
          </a:xfrm>
        </p:spPr>
        <p:txBody>
          <a:bodyPr/>
          <a:lstStyle/>
          <a:p>
            <a:pPr marL="0" indent="0" algn="just">
              <a:buNone/>
            </a:pPr>
            <a:r>
              <a:rPr lang="cs-CZ" dirty="0" smtClean="0"/>
              <a:t>Na gymnáziu jsem po celou dobu studia (tzn. čtyři roky) zastával funkci zástupce ročníku ve studentském parlamentu, kde jsem se usilovně snažil prosadit každý navržený návrh, který vzešel od mých spolužáků.</a:t>
            </a:r>
          </a:p>
          <a:p>
            <a:pPr marL="0" indent="0" algn="just">
              <a:buNone/>
            </a:pPr>
            <a:r>
              <a:rPr lang="cs-CZ" dirty="0" smtClean="0"/>
              <a:t>V roce 2018/2019 jsem se účastnil pražského studentského summitu, jako delegát ve čtyřčlenném delegátském týmu své školy za stát Kanadu. Zasedal jsem jako člen UNESCA, kde jsem ,mimo jiné, navrhoval účinný politický program na záchranu brazilského amazonského pralesa před těžebními společnostmi. Právě tady jsem se naučil jak prosadit svůj názor, nebo naopak jak potlačit vlastní zájem, nebo jak dojít k co nejefektivnějšímu kompromisu.</a:t>
            </a:r>
          </a:p>
          <a:p>
            <a:pPr marL="0" indent="0" algn="just">
              <a:buNone/>
            </a:pPr>
            <a:r>
              <a:rPr lang="cs-CZ" dirty="0" smtClean="0"/>
              <a:t>Jinak samozřejmě trochu volného času věnuji i PC a </a:t>
            </a:r>
            <a:r>
              <a:rPr lang="cs-CZ" dirty="0" err="1" smtClean="0"/>
              <a:t>Xboxu</a:t>
            </a:r>
            <a:r>
              <a:rPr lang="cs-CZ" dirty="0" smtClean="0"/>
              <a:t>. Většinou dávám přednost RPG (Zaklínač, </a:t>
            </a:r>
            <a:r>
              <a:rPr lang="cs-CZ" dirty="0" err="1" smtClean="0"/>
              <a:t>Kingdom</a:t>
            </a:r>
            <a:r>
              <a:rPr lang="cs-CZ" dirty="0" smtClean="0"/>
              <a:t> </a:t>
            </a:r>
            <a:r>
              <a:rPr lang="cs-CZ" dirty="0" err="1" smtClean="0"/>
              <a:t>Come</a:t>
            </a:r>
            <a:r>
              <a:rPr lang="cs-CZ" dirty="0" smtClean="0"/>
              <a:t>, atd.) nebo COOP </a:t>
            </a:r>
            <a:r>
              <a:rPr lang="cs-CZ" dirty="0" err="1" smtClean="0"/>
              <a:t>multiplayer</a:t>
            </a:r>
            <a:r>
              <a:rPr lang="cs-CZ" dirty="0" smtClean="0"/>
              <a:t> hrám (</a:t>
            </a:r>
            <a:r>
              <a:rPr lang="cs-CZ" dirty="0" err="1" smtClean="0"/>
              <a:t>Killing</a:t>
            </a:r>
            <a:r>
              <a:rPr lang="cs-CZ" dirty="0" smtClean="0"/>
              <a:t> </a:t>
            </a:r>
            <a:r>
              <a:rPr lang="cs-CZ" dirty="0" err="1" smtClean="0"/>
              <a:t>floor</a:t>
            </a:r>
            <a:r>
              <a:rPr lang="cs-CZ" dirty="0" smtClean="0"/>
              <a:t> 2, PUBG, CS, aj.).</a:t>
            </a:r>
          </a:p>
          <a:p>
            <a:pPr marL="0" indent="0">
              <a:buNone/>
            </a:pPr>
            <a:endParaRPr lang="cs-CZ"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8556" y="4589872"/>
            <a:ext cx="2570272" cy="1927034"/>
          </a:xfrm>
          <a:prstGeom prst="rect">
            <a:avLst/>
          </a:prstGeom>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0050" y="4190518"/>
            <a:ext cx="2570272" cy="1927034"/>
          </a:xfrm>
          <a:prstGeom prst="rect">
            <a:avLst/>
          </a:prstGeom>
        </p:spPr>
      </p:pic>
      <p:sp>
        <p:nvSpPr>
          <p:cNvPr id="5" name="TextovéPole 4"/>
          <p:cNvSpPr txBox="1"/>
          <p:nvPr/>
        </p:nvSpPr>
        <p:spPr>
          <a:xfrm>
            <a:off x="7584102" y="5006071"/>
            <a:ext cx="3368936" cy="1200329"/>
          </a:xfrm>
          <a:prstGeom prst="rect">
            <a:avLst/>
          </a:prstGeom>
          <a:noFill/>
        </p:spPr>
        <p:txBody>
          <a:bodyPr wrap="none" rtlCol="0">
            <a:spAutoFit/>
          </a:bodyPr>
          <a:lstStyle/>
          <a:p>
            <a:r>
              <a:rPr lang="cs-CZ" dirty="0" smtClean="0"/>
              <a:t>Moc rád chodím na procházky. </a:t>
            </a:r>
          </a:p>
          <a:p>
            <a:r>
              <a:rPr lang="cs-CZ" dirty="0"/>
              <a:t>N</a:t>
            </a:r>
            <a:r>
              <a:rPr lang="cs-CZ" dirty="0" smtClean="0"/>
              <a:t>ěkdy mi to nedá a musím </a:t>
            </a:r>
          </a:p>
          <a:p>
            <a:r>
              <a:rPr lang="cs-CZ" dirty="0" smtClean="0"/>
              <a:t>si něco z té přírody vyfotit,</a:t>
            </a:r>
          </a:p>
          <a:p>
            <a:r>
              <a:rPr lang="cs-CZ" dirty="0"/>
              <a:t>d</a:t>
            </a:r>
            <a:r>
              <a:rPr lang="cs-CZ" dirty="0" smtClean="0"/>
              <a:t>okud to tu je..</a:t>
            </a:r>
          </a:p>
        </p:txBody>
      </p:sp>
    </p:spTree>
    <p:extLst>
      <p:ext uri="{BB962C8B-B14F-4D97-AF65-F5344CB8AC3E}">
        <p14:creationId xmlns:p14="http://schemas.microsoft.com/office/powerpoint/2010/main" val="2331001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840828"/>
          </a:xfrm>
        </p:spPr>
        <p:txBody>
          <a:bodyPr/>
          <a:lstStyle/>
          <a:p>
            <a:r>
              <a:rPr lang="cs-CZ" dirty="0" smtClean="0"/>
              <a:t>Ochrana přírody – já, aktuálně</a:t>
            </a:r>
            <a:endParaRPr lang="cs-CZ" dirty="0"/>
          </a:p>
        </p:txBody>
      </p:sp>
      <p:sp>
        <p:nvSpPr>
          <p:cNvPr id="3" name="Zástupný symbol pro obsah 2"/>
          <p:cNvSpPr>
            <a:spLocks noGrp="1"/>
          </p:cNvSpPr>
          <p:nvPr>
            <p:ph idx="1"/>
          </p:nvPr>
        </p:nvSpPr>
        <p:spPr>
          <a:xfrm>
            <a:off x="677334" y="1608083"/>
            <a:ext cx="8596668" cy="4433279"/>
          </a:xfrm>
        </p:spPr>
        <p:txBody>
          <a:bodyPr/>
          <a:lstStyle/>
          <a:p>
            <a:pPr marL="0" indent="0">
              <a:buNone/>
            </a:pPr>
            <a:r>
              <a:rPr lang="cs-CZ" dirty="0" smtClean="0"/>
              <a:t>V současné době se zabývám ochranou populace mloka skvrnitého, která sídlí v areálu přírodní památky </a:t>
            </a:r>
            <a:r>
              <a:rPr lang="cs-CZ" dirty="0" err="1" smtClean="0"/>
              <a:t>Pivnická</a:t>
            </a:r>
            <a:r>
              <a:rPr lang="cs-CZ" dirty="0" smtClean="0"/>
              <a:t> rokle. Největší problém, se kterým se zde potýkáme, je probíhající zástavba chatařskou oblastí a sní </a:t>
            </a:r>
            <a:r>
              <a:rPr lang="cs-CZ" dirty="0" smtClean="0"/>
              <a:t>související stavbou </a:t>
            </a:r>
            <a:r>
              <a:rPr lang="cs-CZ" dirty="0" smtClean="0"/>
              <a:t>pozemní </a:t>
            </a:r>
            <a:r>
              <a:rPr lang="cs-CZ" dirty="0" smtClean="0"/>
              <a:t>komunikace, </a:t>
            </a:r>
            <a:r>
              <a:rPr lang="cs-CZ" dirty="0" smtClean="0"/>
              <a:t>která brání většímu osídlení oblasti mlokem skvrnitým. Zároveň je přírodní památka </a:t>
            </a:r>
            <a:r>
              <a:rPr lang="cs-CZ" dirty="0" smtClean="0"/>
              <a:t>velmi </a:t>
            </a:r>
            <a:r>
              <a:rPr lang="cs-CZ" dirty="0" smtClean="0"/>
              <a:t>blízce ohraničena zemědělskými plochami. Tyto dva faktory bohužel ve velké míře omezují život a rozvoj populace tohoto vzácného a zákonem chráněného </a:t>
            </a:r>
            <a:r>
              <a:rPr lang="cs-CZ" dirty="0" smtClean="0"/>
              <a:t>tvora.</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719" y="3811173"/>
            <a:ext cx="1790052" cy="2387844"/>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062" y="4471693"/>
            <a:ext cx="2812010" cy="2108275"/>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2069" y="4565412"/>
            <a:ext cx="2687009" cy="2014556"/>
          </a:xfrm>
          <a:prstGeom prst="rect">
            <a:avLst/>
          </a:prstGeom>
        </p:spPr>
      </p:pic>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6947" y="3689552"/>
            <a:ext cx="3136838" cy="2351810"/>
          </a:xfrm>
          <a:prstGeom prst="rect">
            <a:avLst/>
          </a:prstGeom>
        </p:spPr>
      </p:pic>
      <p:pic>
        <p:nvPicPr>
          <p:cNvPr id="8" name="Obrázek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4674" y="396425"/>
            <a:ext cx="2665731" cy="3555957"/>
          </a:xfrm>
          <a:prstGeom prst="rect">
            <a:avLst/>
          </a:prstGeom>
        </p:spPr>
      </p:pic>
    </p:spTree>
    <p:extLst>
      <p:ext uri="{BB962C8B-B14F-4D97-AF65-F5344CB8AC3E}">
        <p14:creationId xmlns:p14="http://schemas.microsoft.com/office/powerpoint/2010/main" val="3103780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Volební program</a:t>
            </a:r>
            <a:endParaRPr lang="cs-CZ" dirty="0"/>
          </a:p>
        </p:txBody>
      </p:sp>
      <p:sp>
        <p:nvSpPr>
          <p:cNvPr id="3" name="Zástupný symbol pro obsah 2"/>
          <p:cNvSpPr>
            <a:spLocks noGrp="1"/>
          </p:cNvSpPr>
          <p:nvPr>
            <p:ph idx="1"/>
          </p:nvPr>
        </p:nvSpPr>
        <p:spPr>
          <a:xfrm>
            <a:off x="677334" y="1534511"/>
            <a:ext cx="8596668" cy="4506852"/>
          </a:xfrm>
        </p:spPr>
        <p:txBody>
          <a:bodyPr/>
          <a:lstStyle/>
          <a:p>
            <a:pPr marL="0" indent="0" algn="just">
              <a:buNone/>
            </a:pPr>
            <a:r>
              <a:rPr lang="cs-CZ" dirty="0" smtClean="0"/>
              <a:t>Inu, na rovinu říkám, že nejsem populista a nebudu Vám nalhávat že zavedu „spoustu bezejmenných programů a dotací“, nebo Vám slibovat spoustu úžasných a okamžitých změn. Ale s klidným vědomím můžu prohlásit, že pokud by se našla možnost, jak nám život na fakultě zlepšit, nebo zjednodušit, tak pro to udělám co budu moct, pokud to budete považovat za vhodné Vy, nebo já sám.</a:t>
            </a:r>
            <a:endParaRPr lang="cs-CZ" dirty="0"/>
          </a:p>
          <a:p>
            <a:pPr marL="0" indent="0" algn="just">
              <a:buNone/>
            </a:pPr>
            <a:r>
              <a:rPr lang="cs-CZ" dirty="0" smtClean="0"/>
              <a:t>To jediné, co </a:t>
            </a:r>
            <a:r>
              <a:rPr lang="cs-CZ" dirty="0" smtClean="0"/>
              <a:t>Vám </a:t>
            </a:r>
            <a:r>
              <a:rPr lang="cs-CZ" dirty="0" smtClean="0"/>
              <a:t>přeci </a:t>
            </a:r>
            <a:r>
              <a:rPr lang="cs-CZ" dirty="0" smtClean="0"/>
              <a:t>jen slíbit můžu, a co Vám s klidným svědomím slíbit chci je, že </a:t>
            </a:r>
            <a:r>
              <a:rPr lang="cs-CZ" dirty="0" smtClean="0"/>
              <a:t>pokud dáte hlas mě, tak pokaždé, když budete mít nějaký problém, nebo zajímavý </a:t>
            </a:r>
            <a:r>
              <a:rPr lang="cs-CZ" dirty="0" smtClean="0"/>
              <a:t>návrh</a:t>
            </a:r>
            <a:r>
              <a:rPr lang="cs-CZ" dirty="0"/>
              <a:t>,</a:t>
            </a:r>
            <a:r>
              <a:rPr lang="cs-CZ" dirty="0" smtClean="0"/>
              <a:t> </a:t>
            </a:r>
            <a:r>
              <a:rPr lang="cs-CZ" dirty="0" smtClean="0"/>
              <a:t>nebo pokud Vás prostě cokoliv napadne a budete chtít aby se to projednalo někde výš, ale třeba se budete bát, nebo </a:t>
            </a:r>
            <a:r>
              <a:rPr lang="cs-CZ" dirty="0" smtClean="0"/>
              <a:t>se stydět </a:t>
            </a:r>
            <a:r>
              <a:rPr lang="cs-CZ" dirty="0" smtClean="0"/>
              <a:t>říct to </a:t>
            </a:r>
            <a:r>
              <a:rPr lang="cs-CZ" dirty="0" smtClean="0"/>
              <a:t>nahlas, budu tu </a:t>
            </a:r>
            <a:r>
              <a:rPr lang="cs-CZ" dirty="0" smtClean="0"/>
              <a:t>pro Vás a </a:t>
            </a:r>
            <a:r>
              <a:rPr lang="cs-CZ" dirty="0" smtClean="0"/>
              <a:t>vždy Vás vyslechnu. </a:t>
            </a:r>
            <a:r>
              <a:rPr lang="cs-CZ" dirty="0"/>
              <a:t>K</a:t>
            </a:r>
            <a:r>
              <a:rPr lang="cs-CZ" dirty="0" smtClean="0"/>
              <a:t>dyž </a:t>
            </a:r>
            <a:r>
              <a:rPr lang="cs-CZ" dirty="0" smtClean="0"/>
              <a:t>za mnou přijdete, nebo mě </a:t>
            </a:r>
            <a:r>
              <a:rPr lang="cs-CZ" dirty="0" smtClean="0"/>
              <a:t>kontaktujete, ujistím </a:t>
            </a:r>
            <a:r>
              <a:rPr lang="cs-CZ" dirty="0" smtClean="0"/>
              <a:t>se, že se Vy sami budete podílet na chodu fakulty, a pokud si to budete přát, budou všichni vědět kdo s tím nápadem přišel a komu za to mají poděkovat.</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912975">
            <a:off x="9122487" y="4314880"/>
            <a:ext cx="2733675" cy="1676400"/>
          </a:xfrm>
          <a:prstGeom prst="rect">
            <a:avLst/>
          </a:prstGeom>
        </p:spPr>
      </p:pic>
      <p:cxnSp>
        <p:nvCxnSpPr>
          <p:cNvPr id="6" name="Přímá spojnice 5"/>
          <p:cNvCxnSpPr/>
          <p:nvPr/>
        </p:nvCxnSpPr>
        <p:spPr>
          <a:xfrm>
            <a:off x="10258097" y="3595304"/>
            <a:ext cx="325820" cy="311555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flipV="1">
            <a:off x="8807669" y="5023945"/>
            <a:ext cx="3242253" cy="50449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rot="1550916">
            <a:off x="6636390" y="5610134"/>
            <a:ext cx="2900855" cy="923330"/>
          </a:xfrm>
          <a:prstGeom prst="rect">
            <a:avLst/>
          </a:prstGeom>
          <a:noFill/>
        </p:spPr>
        <p:txBody>
          <a:bodyPr wrap="square" rtlCol="0">
            <a:spAutoFit/>
          </a:bodyPr>
          <a:lstStyle/>
          <a:p>
            <a:pPr algn="ctr"/>
            <a:r>
              <a:rPr lang="cs-CZ" dirty="0" smtClean="0"/>
              <a:t>Čau Andreji, promiň chlape, ale já prostě budu slušný..</a:t>
            </a:r>
            <a:endParaRPr lang="cs-CZ" dirty="0"/>
          </a:p>
        </p:txBody>
      </p:sp>
    </p:spTree>
    <p:extLst>
      <p:ext uri="{BB962C8B-B14F-4D97-AF65-F5344CB8AC3E}">
        <p14:creationId xmlns:p14="http://schemas.microsoft.com/office/powerpoint/2010/main" val="537152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Kontakt</a:t>
            </a:r>
            <a:endParaRPr lang="cs-CZ" dirty="0"/>
          </a:p>
        </p:txBody>
      </p:sp>
      <p:sp>
        <p:nvSpPr>
          <p:cNvPr id="3" name="Zástupný symbol pro obsah 2"/>
          <p:cNvSpPr>
            <a:spLocks noGrp="1"/>
          </p:cNvSpPr>
          <p:nvPr>
            <p:ph idx="1"/>
          </p:nvPr>
        </p:nvSpPr>
        <p:spPr>
          <a:xfrm>
            <a:off x="677334" y="1813748"/>
            <a:ext cx="8596668" cy="3880773"/>
          </a:xfrm>
        </p:spPr>
        <p:txBody>
          <a:bodyPr/>
          <a:lstStyle/>
          <a:p>
            <a:pPr marL="0" indent="0">
              <a:buNone/>
            </a:pPr>
            <a:r>
              <a:rPr lang="cs-CZ" dirty="0" smtClean="0"/>
              <a:t>Tel.: +420727927389</a:t>
            </a:r>
          </a:p>
          <a:p>
            <a:pPr marL="0" indent="0">
              <a:buNone/>
            </a:pPr>
            <a:r>
              <a:rPr lang="cs-CZ" dirty="0" smtClean="0"/>
              <a:t>Mail</a:t>
            </a:r>
            <a:r>
              <a:rPr lang="cs-CZ" dirty="0"/>
              <a:t>.: </a:t>
            </a:r>
            <a:r>
              <a:rPr lang="cs-CZ" dirty="0" smtClean="0">
                <a:hlinkClick r:id="rId2"/>
              </a:rPr>
              <a:t>Dav.jiran@seznam.cz</a:t>
            </a:r>
            <a:endParaRPr lang="cs-CZ" dirty="0" smtClean="0"/>
          </a:p>
          <a:p>
            <a:pPr marL="0" indent="0">
              <a:buNone/>
            </a:pPr>
            <a:r>
              <a:rPr lang="cs-CZ" dirty="0" err="1" smtClean="0"/>
              <a:t>Facebook</a:t>
            </a:r>
            <a:r>
              <a:rPr lang="cs-CZ" dirty="0"/>
              <a:t>: </a:t>
            </a:r>
            <a:r>
              <a:rPr lang="cs-CZ" dirty="0">
                <a:hlinkClick r:id="rId3"/>
              </a:rPr>
              <a:t>https://</a:t>
            </a:r>
            <a:r>
              <a:rPr lang="cs-CZ" dirty="0" smtClean="0">
                <a:hlinkClick r:id="rId3"/>
              </a:rPr>
              <a:t>www.facebook.com/david.jiranek.5</a:t>
            </a:r>
            <a:endParaRPr lang="cs-CZ" dirty="0" smtClean="0"/>
          </a:p>
          <a:p>
            <a:pPr marL="0" indent="0">
              <a:buNone/>
            </a:pPr>
            <a:r>
              <a:rPr lang="cs-CZ" dirty="0" smtClean="0"/>
              <a:t>Ehm.. jiné sociální sítě než </a:t>
            </a:r>
            <a:r>
              <a:rPr lang="cs-CZ" dirty="0" err="1" smtClean="0"/>
              <a:t>facebook</a:t>
            </a:r>
            <a:r>
              <a:rPr lang="cs-CZ" dirty="0" smtClean="0"/>
              <a:t> nemám. Ale kdyby náhodou, používám </a:t>
            </a:r>
            <a:r>
              <a:rPr lang="cs-CZ" dirty="0" err="1" smtClean="0"/>
              <a:t>skype</a:t>
            </a:r>
            <a:r>
              <a:rPr lang="cs-CZ" dirty="0" smtClean="0"/>
              <a:t>, nebo </a:t>
            </a:r>
            <a:r>
              <a:rPr lang="cs-CZ" dirty="0" err="1" smtClean="0"/>
              <a:t>discord</a:t>
            </a:r>
            <a:r>
              <a:rPr lang="cs-CZ" dirty="0" smtClean="0"/>
              <a:t>, pokud by nebylo zbytí, nebo pokud by někdo chtěl něco zahrát </a:t>
            </a:r>
            <a:r>
              <a:rPr lang="cs-CZ" dirty="0" smtClean="0">
                <a:sym typeface="Wingdings" panose="05000000000000000000" pitchFamily="2" charset="2"/>
              </a:rPr>
              <a:t>.</a:t>
            </a:r>
          </a:p>
          <a:p>
            <a:pPr marL="0" indent="0">
              <a:buNone/>
            </a:pPr>
            <a:endParaRPr lang="cs-CZ" dirty="0" smtClean="0">
              <a:sym typeface="Wingdings" panose="05000000000000000000" pitchFamily="2" charset="2"/>
            </a:endParaRPr>
          </a:p>
        </p:txBody>
      </p:sp>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86052">
            <a:off x="1441950" y="4199900"/>
            <a:ext cx="1595993" cy="1617464"/>
          </a:xfrm>
          <a:prstGeom prst="rect">
            <a:avLst/>
          </a:prstGeom>
        </p:spPr>
      </p:pic>
      <p:pic>
        <p:nvPicPr>
          <p:cNvPr id="5" name="Obráze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8210" y="5008632"/>
            <a:ext cx="1347458" cy="1347458"/>
          </a:xfrm>
          <a:prstGeom prst="rect">
            <a:avLst/>
          </a:prstGeom>
        </p:spPr>
      </p:pic>
      <p:pic>
        <p:nvPicPr>
          <p:cNvPr id="6" name="Obrázek 5"/>
          <p:cNvPicPr>
            <a:picLocks noChangeAspect="1"/>
          </p:cNvPicPr>
          <p:nvPr/>
        </p:nvPicPr>
        <p:blipFill rotWithShape="1">
          <a:blip r:embed="rId6">
            <a:extLst>
              <a:ext uri="{28A0092B-C50C-407E-A947-70E740481C1C}">
                <a14:useLocalDpi xmlns:a14="http://schemas.microsoft.com/office/drawing/2010/main" val="0"/>
              </a:ext>
            </a:extLst>
          </a:blip>
          <a:srcRect r="15351"/>
          <a:stretch/>
        </p:blipFill>
        <p:spPr>
          <a:xfrm>
            <a:off x="9274002" y="544953"/>
            <a:ext cx="2241224" cy="35649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ovéPole 6"/>
          <p:cNvSpPr txBox="1"/>
          <p:nvPr/>
        </p:nvSpPr>
        <p:spPr>
          <a:xfrm>
            <a:off x="9459310" y="4430037"/>
            <a:ext cx="2217683" cy="1477328"/>
          </a:xfrm>
          <a:prstGeom prst="rect">
            <a:avLst/>
          </a:prstGeom>
          <a:noFill/>
        </p:spPr>
        <p:txBody>
          <a:bodyPr wrap="square" rtlCol="0">
            <a:spAutoFit/>
          </a:bodyPr>
          <a:lstStyle/>
          <a:p>
            <a:r>
              <a:rPr lang="cs-CZ" dirty="0" smtClean="0"/>
              <a:t>Normálně vousy nenosím, ale přes léto o sebe příliš nepečuji, a pak to takhle dopadá..</a:t>
            </a:r>
            <a:endParaRPr lang="cs-CZ" dirty="0"/>
          </a:p>
        </p:txBody>
      </p:sp>
    </p:spTree>
    <p:extLst>
      <p:ext uri="{BB962C8B-B14F-4D97-AF65-F5344CB8AC3E}">
        <p14:creationId xmlns:p14="http://schemas.microsoft.com/office/powerpoint/2010/main" val="2712360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Kompromitující fotografie</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930400"/>
            <a:ext cx="5227458" cy="3881437"/>
          </a:xfrm>
        </p:spPr>
      </p:pic>
      <p:sp>
        <p:nvSpPr>
          <p:cNvPr id="6" name="TextovéPole 5"/>
          <p:cNvSpPr txBox="1"/>
          <p:nvPr/>
        </p:nvSpPr>
        <p:spPr>
          <a:xfrm>
            <a:off x="6337740" y="1930400"/>
            <a:ext cx="2816770" cy="3416320"/>
          </a:xfrm>
          <a:prstGeom prst="rect">
            <a:avLst/>
          </a:prstGeom>
          <a:noFill/>
        </p:spPr>
        <p:txBody>
          <a:bodyPr wrap="square" rtlCol="0">
            <a:spAutoFit/>
          </a:bodyPr>
          <a:lstStyle/>
          <a:p>
            <a:r>
              <a:rPr lang="cs-CZ" dirty="0" smtClean="0"/>
              <a:t>Tak takhle nějak vypadám v situaci „hůř“. Bylo 5:20 ráno a já se ještě rychle snažil doučit otázku č.21 </a:t>
            </a:r>
            <a:r>
              <a:rPr lang="cs-CZ" dirty="0" err="1" smtClean="0"/>
              <a:t>Aves</a:t>
            </a:r>
            <a:r>
              <a:rPr lang="cs-CZ" dirty="0" smtClean="0"/>
              <a:t> (ptáci) k maturitě z biologie. Učil jsem se celou noc a tento obrázek jsem poslal svému dobrému kamarádovi, o kterém jsem si byl jistý, že si doma v klidu vyspává </a:t>
            </a:r>
            <a:r>
              <a:rPr lang="cs-CZ" dirty="0" smtClean="0">
                <a:sym typeface="Wingdings" panose="05000000000000000000" pitchFamily="2" charset="2"/>
              </a:rPr>
              <a:t>.</a:t>
            </a:r>
            <a:endParaRPr lang="cs-CZ" dirty="0"/>
          </a:p>
        </p:txBody>
      </p:sp>
    </p:spTree>
    <p:extLst>
      <p:ext uri="{BB962C8B-B14F-4D97-AF65-F5344CB8AC3E}">
        <p14:creationId xmlns:p14="http://schemas.microsoft.com/office/powerpoint/2010/main" val="3151215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404</TotalTime>
  <Words>1041</Words>
  <Application>Microsoft Office PowerPoint</Application>
  <PresentationFormat>Širokoúhlá obrazovka</PresentationFormat>
  <Paragraphs>33</Paragraphs>
  <Slides>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8</vt:i4>
      </vt:variant>
    </vt:vector>
  </HeadingPairs>
  <TitlesOfParts>
    <vt:vector size="13" baseType="lpstr">
      <vt:lpstr>Arial</vt:lpstr>
      <vt:lpstr>Trebuchet MS</vt:lpstr>
      <vt:lpstr>Wingdings</vt:lpstr>
      <vt:lpstr>Wingdings 3</vt:lpstr>
      <vt:lpstr>Fazeta</vt:lpstr>
      <vt:lpstr>David Jiránek</vt:lpstr>
      <vt:lpstr>Kdo jsem?</vt:lpstr>
      <vt:lpstr>Koníčky</vt:lpstr>
      <vt:lpstr>Prezentace aplikace PowerPoint</vt:lpstr>
      <vt:lpstr>Ochrana přírody – já, aktuálně</vt:lpstr>
      <vt:lpstr>Volební program</vt:lpstr>
      <vt:lpstr>Kontakt</vt:lpstr>
      <vt:lpstr>Kompromitující fotografie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David Jiránek</dc:title>
  <dc:creator>David Jiránek</dc:creator>
  <cp:lastModifiedBy>David Jiránek</cp:lastModifiedBy>
  <cp:revision>21</cp:revision>
  <dcterms:created xsi:type="dcterms:W3CDTF">2020-10-25T14:31:17Z</dcterms:created>
  <dcterms:modified xsi:type="dcterms:W3CDTF">2020-10-25T21:21:01Z</dcterms:modified>
</cp:coreProperties>
</file>